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9"/>
  </p:notesMasterIdLst>
  <p:sldIdLst>
    <p:sldId id="272" r:id="rId2"/>
    <p:sldId id="257" r:id="rId3"/>
    <p:sldId id="258" r:id="rId4"/>
    <p:sldId id="259" r:id="rId5"/>
    <p:sldId id="273" r:id="rId6"/>
    <p:sldId id="275" r:id="rId7"/>
    <p:sldId id="260" r:id="rId8"/>
    <p:sldId id="280" r:id="rId9"/>
    <p:sldId id="261" r:id="rId10"/>
    <p:sldId id="262" r:id="rId11"/>
    <p:sldId id="263" r:id="rId12"/>
    <p:sldId id="264" r:id="rId13"/>
    <p:sldId id="268" r:id="rId14"/>
    <p:sldId id="269" r:id="rId15"/>
    <p:sldId id="270" r:id="rId16"/>
    <p:sldId id="277" r:id="rId17"/>
    <p:sldId id="265" r:id="rId18"/>
    <p:sldId id="271" r:id="rId19"/>
    <p:sldId id="287" r:id="rId20"/>
    <p:sldId id="283" r:id="rId21"/>
    <p:sldId id="284" r:id="rId22"/>
    <p:sldId id="288" r:id="rId23"/>
    <p:sldId id="285" r:id="rId24"/>
    <p:sldId id="289" r:id="rId25"/>
    <p:sldId id="286" r:id="rId26"/>
    <p:sldId id="278" r:id="rId27"/>
    <p:sldId id="274" r:id="rId28"/>
  </p:sldIdLst>
  <p:sldSz cx="9144000" cy="6858000" type="screen4x3"/>
  <p:notesSz cx="6858000" cy="9144000"/>
  <p:custShowLst>
    <p:custShow name="Custom Show 1" id="0">
      <p:sldLst>
        <p:sld r:id="rId2"/>
        <p:sld r:id="rId3"/>
        <p:sld r:id="rId4"/>
        <p:sld r:id="rId5"/>
        <p:sld r:id="rId6"/>
        <p:sld r:id="rId7"/>
        <p:sld r:id="rId8"/>
        <p:sld r:id="rId9"/>
        <p:sld r:id="rId10"/>
        <p:sld r:id="rId11"/>
        <p:sld r:id="rId12"/>
        <p:sld r:id="rId13"/>
        <p:sld r:id="rId14"/>
        <p:sld r:id="rId15"/>
        <p:sld r:id="rId16"/>
        <p:sld r:id="rId17"/>
        <p:sld r:id="rId18"/>
        <p:sld r:id="rId19"/>
        <p:sld r:id="rId20"/>
        <p:sld r:id="rId21"/>
        <p:sld r:id="rId22"/>
        <p:sld r:id="rId23"/>
        <p:sld r:id="rId24"/>
        <p:sld r:id="rId26"/>
        <p:sld r:id="rId27"/>
        <p:sld r:id="rId28"/>
      </p:sldLst>
    </p:custShow>
  </p:custShow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66"/>
    <a:srgbClr val="00FF00"/>
    <a:srgbClr val="231971"/>
    <a:srgbClr val="CC0000"/>
    <a:srgbClr val="190705"/>
    <a:srgbClr val="BB1544"/>
    <a:srgbClr val="7C0845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8094" autoAdjust="0"/>
    <p:restoredTop sz="86410" autoAdjust="0"/>
  </p:normalViewPr>
  <p:slideViewPr>
    <p:cSldViewPr>
      <p:cViewPr varScale="1">
        <p:scale>
          <a:sx n="60" d="100"/>
          <a:sy n="60" d="100"/>
        </p:scale>
        <p:origin x="-133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45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09E4C6-EA7E-4DF1-973F-4930FA00D0FC}" type="doc">
      <dgm:prSet loTypeId="urn:microsoft.com/office/officeart/2005/8/layout/cycle8" loCatId="cycle" qsTypeId="urn:microsoft.com/office/officeart/2005/8/quickstyle/simple5" qsCatId="simple" csTypeId="urn:microsoft.com/office/officeart/2005/8/colors/colorful5" csCatId="colorful" phldr="1"/>
      <dgm:spPr/>
    </dgm:pt>
    <dgm:pt modelId="{E7564F84-F1EF-4C02-B19A-7DF00550E15D}">
      <dgm:prSet phldrT="[Text]"/>
      <dgm:spPr/>
      <dgm:t>
        <a:bodyPr/>
        <a:lstStyle/>
        <a:p>
          <a:r>
            <a:rPr lang="en-US" dirty="0" smtClean="0"/>
            <a:t>What?</a:t>
          </a:r>
          <a:endParaRPr lang="en-US" dirty="0"/>
        </a:p>
      </dgm:t>
    </dgm:pt>
    <dgm:pt modelId="{3F7DF2C7-4C4A-457F-9FA3-DD7C4BD9F957}" type="parTrans" cxnId="{E0550E4D-36A9-4896-8BBE-ABC6D4FF2245}">
      <dgm:prSet/>
      <dgm:spPr/>
      <dgm:t>
        <a:bodyPr/>
        <a:lstStyle/>
        <a:p>
          <a:endParaRPr lang="en-US"/>
        </a:p>
      </dgm:t>
    </dgm:pt>
    <dgm:pt modelId="{D161121D-523E-4F36-B8A8-B882AA2E31EB}" type="sibTrans" cxnId="{E0550E4D-36A9-4896-8BBE-ABC6D4FF2245}">
      <dgm:prSet/>
      <dgm:spPr/>
      <dgm:t>
        <a:bodyPr/>
        <a:lstStyle/>
        <a:p>
          <a:endParaRPr lang="en-US"/>
        </a:p>
      </dgm:t>
    </dgm:pt>
    <dgm:pt modelId="{BCE3B2B7-9396-434F-8623-989CC687E966}">
      <dgm:prSet phldrT="[Text]"/>
      <dgm:spPr/>
      <dgm:t>
        <a:bodyPr/>
        <a:lstStyle/>
        <a:p>
          <a:r>
            <a:rPr lang="en-US" dirty="0" smtClean="0"/>
            <a:t>Who?</a:t>
          </a:r>
          <a:endParaRPr lang="en-US" dirty="0"/>
        </a:p>
      </dgm:t>
    </dgm:pt>
    <dgm:pt modelId="{EE23F47F-C31D-4856-9257-A25A7BB89D15}" type="parTrans" cxnId="{EADD5F17-D1E1-4DFA-B98A-4BFAB56AD73E}">
      <dgm:prSet/>
      <dgm:spPr/>
      <dgm:t>
        <a:bodyPr/>
        <a:lstStyle/>
        <a:p>
          <a:endParaRPr lang="en-US"/>
        </a:p>
      </dgm:t>
    </dgm:pt>
    <dgm:pt modelId="{46264BFD-AEA5-4F80-9403-CE7772A97B33}" type="sibTrans" cxnId="{EADD5F17-D1E1-4DFA-B98A-4BFAB56AD73E}">
      <dgm:prSet/>
      <dgm:spPr/>
      <dgm:t>
        <a:bodyPr/>
        <a:lstStyle/>
        <a:p>
          <a:endParaRPr lang="en-US"/>
        </a:p>
      </dgm:t>
    </dgm:pt>
    <dgm:pt modelId="{6301420D-3E35-4089-9387-5180C48AA957}">
      <dgm:prSet phldrT="[Text]"/>
      <dgm:spPr/>
      <dgm:t>
        <a:bodyPr/>
        <a:lstStyle/>
        <a:p>
          <a:r>
            <a:rPr lang="en-US" dirty="0" smtClean="0"/>
            <a:t>Where?</a:t>
          </a:r>
          <a:endParaRPr lang="en-US" dirty="0"/>
        </a:p>
      </dgm:t>
    </dgm:pt>
    <dgm:pt modelId="{F38CD2E4-6184-4AF8-BB19-9F651803823D}" type="sibTrans" cxnId="{A64CCDFC-2FD4-4E8B-9F85-86106CC614D6}">
      <dgm:prSet/>
      <dgm:spPr/>
      <dgm:t>
        <a:bodyPr/>
        <a:lstStyle/>
        <a:p>
          <a:endParaRPr lang="en-US"/>
        </a:p>
      </dgm:t>
    </dgm:pt>
    <dgm:pt modelId="{45089117-7EE0-44B7-A09B-B5FB3D6B6D91}" type="parTrans" cxnId="{A64CCDFC-2FD4-4E8B-9F85-86106CC614D6}">
      <dgm:prSet/>
      <dgm:spPr/>
      <dgm:t>
        <a:bodyPr/>
        <a:lstStyle/>
        <a:p>
          <a:endParaRPr lang="en-US"/>
        </a:p>
      </dgm:t>
    </dgm:pt>
    <dgm:pt modelId="{B0520922-EA3B-4B34-81D8-10E62351E424}" type="pres">
      <dgm:prSet presAssocID="{4609E4C6-EA7E-4DF1-973F-4930FA00D0FC}" presName="compositeShape" presStyleCnt="0">
        <dgm:presLayoutVars>
          <dgm:chMax val="7"/>
          <dgm:dir/>
          <dgm:resizeHandles val="exact"/>
        </dgm:presLayoutVars>
      </dgm:prSet>
      <dgm:spPr/>
    </dgm:pt>
    <dgm:pt modelId="{3E882B01-E781-44DE-9747-C5A725CBE126}" type="pres">
      <dgm:prSet presAssocID="{4609E4C6-EA7E-4DF1-973F-4930FA00D0FC}" presName="wedge1" presStyleLbl="node1" presStyleIdx="0" presStyleCnt="3"/>
      <dgm:spPr/>
      <dgm:t>
        <a:bodyPr/>
        <a:lstStyle/>
        <a:p>
          <a:endParaRPr lang="en-US"/>
        </a:p>
      </dgm:t>
    </dgm:pt>
    <dgm:pt modelId="{25B3C5A1-4CF3-4ECE-B0A0-ABD90BB76BA0}" type="pres">
      <dgm:prSet presAssocID="{4609E4C6-EA7E-4DF1-973F-4930FA00D0FC}" presName="dummy1a" presStyleCnt="0"/>
      <dgm:spPr/>
    </dgm:pt>
    <dgm:pt modelId="{14B1916D-2D0B-464E-8F3D-2A2C2DBC55AE}" type="pres">
      <dgm:prSet presAssocID="{4609E4C6-EA7E-4DF1-973F-4930FA00D0FC}" presName="dummy1b" presStyleCnt="0"/>
      <dgm:spPr/>
    </dgm:pt>
    <dgm:pt modelId="{DE9E13A7-91D1-491B-BCC3-3FCFA2677BA9}" type="pres">
      <dgm:prSet presAssocID="{4609E4C6-EA7E-4DF1-973F-4930FA00D0FC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FB6D9F-0F49-4DF9-8123-B487F9F56961}" type="pres">
      <dgm:prSet presAssocID="{4609E4C6-EA7E-4DF1-973F-4930FA00D0FC}" presName="wedge2" presStyleLbl="node1" presStyleIdx="1" presStyleCnt="3"/>
      <dgm:spPr/>
      <dgm:t>
        <a:bodyPr/>
        <a:lstStyle/>
        <a:p>
          <a:endParaRPr lang="en-US"/>
        </a:p>
      </dgm:t>
    </dgm:pt>
    <dgm:pt modelId="{5F98AC7D-F3BF-43FA-B340-BF0D69F7123F}" type="pres">
      <dgm:prSet presAssocID="{4609E4C6-EA7E-4DF1-973F-4930FA00D0FC}" presName="dummy2a" presStyleCnt="0"/>
      <dgm:spPr/>
    </dgm:pt>
    <dgm:pt modelId="{A98478E6-40F2-4C92-837C-5ABCADADFF32}" type="pres">
      <dgm:prSet presAssocID="{4609E4C6-EA7E-4DF1-973F-4930FA00D0FC}" presName="dummy2b" presStyleCnt="0"/>
      <dgm:spPr/>
    </dgm:pt>
    <dgm:pt modelId="{CC943972-79C4-4173-B7D1-41A04AF10973}" type="pres">
      <dgm:prSet presAssocID="{4609E4C6-EA7E-4DF1-973F-4930FA00D0FC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50F0AE-39F6-4604-94F5-AA103B4E3A6F}" type="pres">
      <dgm:prSet presAssocID="{4609E4C6-EA7E-4DF1-973F-4930FA00D0FC}" presName="wedge3" presStyleLbl="node1" presStyleIdx="2" presStyleCnt="3"/>
      <dgm:spPr/>
      <dgm:t>
        <a:bodyPr/>
        <a:lstStyle/>
        <a:p>
          <a:endParaRPr lang="en-US"/>
        </a:p>
      </dgm:t>
    </dgm:pt>
    <dgm:pt modelId="{83BBCE5E-D068-4011-B640-6331C2FA0233}" type="pres">
      <dgm:prSet presAssocID="{4609E4C6-EA7E-4DF1-973F-4930FA00D0FC}" presName="dummy3a" presStyleCnt="0"/>
      <dgm:spPr/>
    </dgm:pt>
    <dgm:pt modelId="{C7793261-6DFC-4DFD-A047-8CAE54B03C5A}" type="pres">
      <dgm:prSet presAssocID="{4609E4C6-EA7E-4DF1-973F-4930FA00D0FC}" presName="dummy3b" presStyleCnt="0"/>
      <dgm:spPr/>
    </dgm:pt>
    <dgm:pt modelId="{1009A8F0-793A-425B-8603-B15C50DA8D58}" type="pres">
      <dgm:prSet presAssocID="{4609E4C6-EA7E-4DF1-973F-4930FA00D0FC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F12C2D-4E2C-44B9-B433-98C0F2B4C991}" type="pres">
      <dgm:prSet presAssocID="{F38CD2E4-6184-4AF8-BB19-9F651803823D}" presName="arrowWedge1" presStyleLbl="fgSibTrans2D1" presStyleIdx="0" presStyleCnt="3"/>
      <dgm:spPr/>
    </dgm:pt>
    <dgm:pt modelId="{128F5BC5-FF99-46C2-B5EF-3E448259612F}" type="pres">
      <dgm:prSet presAssocID="{D161121D-523E-4F36-B8A8-B882AA2E31EB}" presName="arrowWedge2" presStyleLbl="fgSibTrans2D1" presStyleIdx="1" presStyleCnt="3"/>
      <dgm:spPr/>
    </dgm:pt>
    <dgm:pt modelId="{8AC64B3F-4D70-4743-BCA0-C7320DE3B412}" type="pres">
      <dgm:prSet presAssocID="{46264BFD-AEA5-4F80-9403-CE7772A97B33}" presName="arrowWedge3" presStyleLbl="fgSibTrans2D1" presStyleIdx="2" presStyleCnt="3"/>
      <dgm:spPr/>
    </dgm:pt>
  </dgm:ptLst>
  <dgm:cxnLst>
    <dgm:cxn modelId="{1EE4833C-3B5A-453F-8792-4A03A77F53D7}" type="presOf" srcId="{BCE3B2B7-9396-434F-8623-989CC687E966}" destId="{CA50F0AE-39F6-4604-94F5-AA103B4E3A6F}" srcOrd="0" destOrd="0" presId="urn:microsoft.com/office/officeart/2005/8/layout/cycle8"/>
    <dgm:cxn modelId="{8CD4E7E3-57D6-44C2-9D48-A0D412A29501}" type="presOf" srcId="{6301420D-3E35-4089-9387-5180C48AA957}" destId="{DE9E13A7-91D1-491B-BCC3-3FCFA2677BA9}" srcOrd="1" destOrd="0" presId="urn:microsoft.com/office/officeart/2005/8/layout/cycle8"/>
    <dgm:cxn modelId="{A64CCDFC-2FD4-4E8B-9F85-86106CC614D6}" srcId="{4609E4C6-EA7E-4DF1-973F-4930FA00D0FC}" destId="{6301420D-3E35-4089-9387-5180C48AA957}" srcOrd="0" destOrd="0" parTransId="{45089117-7EE0-44B7-A09B-B5FB3D6B6D91}" sibTransId="{F38CD2E4-6184-4AF8-BB19-9F651803823D}"/>
    <dgm:cxn modelId="{A57E0863-0A2C-4209-99D9-2D339506828E}" type="presOf" srcId="{BCE3B2B7-9396-434F-8623-989CC687E966}" destId="{1009A8F0-793A-425B-8603-B15C50DA8D58}" srcOrd="1" destOrd="0" presId="urn:microsoft.com/office/officeart/2005/8/layout/cycle8"/>
    <dgm:cxn modelId="{E0550E4D-36A9-4896-8BBE-ABC6D4FF2245}" srcId="{4609E4C6-EA7E-4DF1-973F-4930FA00D0FC}" destId="{E7564F84-F1EF-4C02-B19A-7DF00550E15D}" srcOrd="1" destOrd="0" parTransId="{3F7DF2C7-4C4A-457F-9FA3-DD7C4BD9F957}" sibTransId="{D161121D-523E-4F36-B8A8-B882AA2E31EB}"/>
    <dgm:cxn modelId="{40104856-7AEC-4923-A55B-BBA4BAC9DB8D}" type="presOf" srcId="{4609E4C6-EA7E-4DF1-973F-4930FA00D0FC}" destId="{B0520922-EA3B-4B34-81D8-10E62351E424}" srcOrd="0" destOrd="0" presId="urn:microsoft.com/office/officeart/2005/8/layout/cycle8"/>
    <dgm:cxn modelId="{2DA85C2D-A72A-42D8-8061-699D45C4FA7B}" type="presOf" srcId="{E7564F84-F1EF-4C02-B19A-7DF00550E15D}" destId="{CC943972-79C4-4173-B7D1-41A04AF10973}" srcOrd="1" destOrd="0" presId="urn:microsoft.com/office/officeart/2005/8/layout/cycle8"/>
    <dgm:cxn modelId="{EADD5F17-D1E1-4DFA-B98A-4BFAB56AD73E}" srcId="{4609E4C6-EA7E-4DF1-973F-4930FA00D0FC}" destId="{BCE3B2B7-9396-434F-8623-989CC687E966}" srcOrd="2" destOrd="0" parTransId="{EE23F47F-C31D-4856-9257-A25A7BB89D15}" sibTransId="{46264BFD-AEA5-4F80-9403-CE7772A97B33}"/>
    <dgm:cxn modelId="{36736479-E067-4E57-8440-6D6FB869DC37}" type="presOf" srcId="{6301420D-3E35-4089-9387-5180C48AA957}" destId="{3E882B01-E781-44DE-9747-C5A725CBE126}" srcOrd="0" destOrd="0" presId="urn:microsoft.com/office/officeart/2005/8/layout/cycle8"/>
    <dgm:cxn modelId="{47A0044B-C4CB-4C9C-9F06-0A46B47353BF}" type="presOf" srcId="{E7564F84-F1EF-4C02-B19A-7DF00550E15D}" destId="{84FB6D9F-0F49-4DF9-8123-B487F9F56961}" srcOrd="0" destOrd="0" presId="urn:microsoft.com/office/officeart/2005/8/layout/cycle8"/>
    <dgm:cxn modelId="{ABE0F4C3-0873-40AA-91DB-5BDC6B491D42}" type="presParOf" srcId="{B0520922-EA3B-4B34-81D8-10E62351E424}" destId="{3E882B01-E781-44DE-9747-C5A725CBE126}" srcOrd="0" destOrd="0" presId="urn:microsoft.com/office/officeart/2005/8/layout/cycle8"/>
    <dgm:cxn modelId="{171A0CBE-8929-4840-8C4E-CD81AE079D31}" type="presParOf" srcId="{B0520922-EA3B-4B34-81D8-10E62351E424}" destId="{25B3C5A1-4CF3-4ECE-B0A0-ABD90BB76BA0}" srcOrd="1" destOrd="0" presId="urn:microsoft.com/office/officeart/2005/8/layout/cycle8"/>
    <dgm:cxn modelId="{7D132B81-3A14-4A66-A5C5-C8DBE923D9A2}" type="presParOf" srcId="{B0520922-EA3B-4B34-81D8-10E62351E424}" destId="{14B1916D-2D0B-464E-8F3D-2A2C2DBC55AE}" srcOrd="2" destOrd="0" presId="urn:microsoft.com/office/officeart/2005/8/layout/cycle8"/>
    <dgm:cxn modelId="{E5C13A61-BD04-4B6C-A06F-E2BCE6DF4FB3}" type="presParOf" srcId="{B0520922-EA3B-4B34-81D8-10E62351E424}" destId="{DE9E13A7-91D1-491B-BCC3-3FCFA2677BA9}" srcOrd="3" destOrd="0" presId="urn:microsoft.com/office/officeart/2005/8/layout/cycle8"/>
    <dgm:cxn modelId="{799B6DB2-93D6-40DA-965A-4C6778307B6D}" type="presParOf" srcId="{B0520922-EA3B-4B34-81D8-10E62351E424}" destId="{84FB6D9F-0F49-4DF9-8123-B487F9F56961}" srcOrd="4" destOrd="0" presId="urn:microsoft.com/office/officeart/2005/8/layout/cycle8"/>
    <dgm:cxn modelId="{4655B666-1829-469A-A721-14FFE011B773}" type="presParOf" srcId="{B0520922-EA3B-4B34-81D8-10E62351E424}" destId="{5F98AC7D-F3BF-43FA-B340-BF0D69F7123F}" srcOrd="5" destOrd="0" presId="urn:microsoft.com/office/officeart/2005/8/layout/cycle8"/>
    <dgm:cxn modelId="{02C68C14-F3A3-471D-8729-F5F6480FAB6B}" type="presParOf" srcId="{B0520922-EA3B-4B34-81D8-10E62351E424}" destId="{A98478E6-40F2-4C92-837C-5ABCADADFF32}" srcOrd="6" destOrd="0" presId="urn:microsoft.com/office/officeart/2005/8/layout/cycle8"/>
    <dgm:cxn modelId="{2F3DBC0D-65CD-4DE9-9570-D3AF82DFDC40}" type="presParOf" srcId="{B0520922-EA3B-4B34-81D8-10E62351E424}" destId="{CC943972-79C4-4173-B7D1-41A04AF10973}" srcOrd="7" destOrd="0" presId="urn:microsoft.com/office/officeart/2005/8/layout/cycle8"/>
    <dgm:cxn modelId="{9291B39A-3DED-4D3A-BD0B-48FF71F9E982}" type="presParOf" srcId="{B0520922-EA3B-4B34-81D8-10E62351E424}" destId="{CA50F0AE-39F6-4604-94F5-AA103B4E3A6F}" srcOrd="8" destOrd="0" presId="urn:microsoft.com/office/officeart/2005/8/layout/cycle8"/>
    <dgm:cxn modelId="{81397502-BD92-4FD7-992D-056C8C427B9F}" type="presParOf" srcId="{B0520922-EA3B-4B34-81D8-10E62351E424}" destId="{83BBCE5E-D068-4011-B640-6331C2FA0233}" srcOrd="9" destOrd="0" presId="urn:microsoft.com/office/officeart/2005/8/layout/cycle8"/>
    <dgm:cxn modelId="{532D0644-BE6A-4796-8098-1C60A376FCC2}" type="presParOf" srcId="{B0520922-EA3B-4B34-81D8-10E62351E424}" destId="{C7793261-6DFC-4DFD-A047-8CAE54B03C5A}" srcOrd="10" destOrd="0" presId="urn:microsoft.com/office/officeart/2005/8/layout/cycle8"/>
    <dgm:cxn modelId="{DA37007A-15B7-4304-9FF2-19A9856230F9}" type="presParOf" srcId="{B0520922-EA3B-4B34-81D8-10E62351E424}" destId="{1009A8F0-793A-425B-8603-B15C50DA8D58}" srcOrd="11" destOrd="0" presId="urn:microsoft.com/office/officeart/2005/8/layout/cycle8"/>
    <dgm:cxn modelId="{B1BF30F2-DFE0-4B27-8B8A-33F2924DAB52}" type="presParOf" srcId="{B0520922-EA3B-4B34-81D8-10E62351E424}" destId="{19F12C2D-4E2C-44B9-B433-98C0F2B4C991}" srcOrd="12" destOrd="0" presId="urn:microsoft.com/office/officeart/2005/8/layout/cycle8"/>
    <dgm:cxn modelId="{66C01373-0FBC-4688-8EE7-20181455B3F6}" type="presParOf" srcId="{B0520922-EA3B-4B34-81D8-10E62351E424}" destId="{128F5BC5-FF99-46C2-B5EF-3E448259612F}" srcOrd="13" destOrd="0" presId="urn:microsoft.com/office/officeart/2005/8/layout/cycle8"/>
    <dgm:cxn modelId="{9EC8B9C1-AEF0-4227-AB55-78AEF6550D27}" type="presParOf" srcId="{B0520922-EA3B-4B34-81D8-10E62351E424}" destId="{8AC64B3F-4D70-4743-BCA0-C7320DE3B412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E882B01-E781-44DE-9747-C5A725CBE126}">
      <dsp:nvSpPr>
        <dsp:cNvPr id="0" name=""/>
        <dsp:cNvSpPr/>
      </dsp:nvSpPr>
      <dsp:spPr>
        <a:xfrm>
          <a:off x="848069" y="262109"/>
          <a:ext cx="3387256" cy="3387256"/>
        </a:xfrm>
        <a:prstGeom prst="pie">
          <a:avLst>
            <a:gd name="adj1" fmla="val 16200000"/>
            <a:gd name="adj2" fmla="val 18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Where?</a:t>
          </a:r>
          <a:endParaRPr lang="en-US" sz="3100" kern="1200" dirty="0"/>
        </a:p>
      </dsp:txBody>
      <dsp:txXfrm>
        <a:off x="2633233" y="979884"/>
        <a:ext cx="1209734" cy="1008112"/>
      </dsp:txXfrm>
    </dsp:sp>
    <dsp:sp modelId="{84FB6D9F-0F49-4DF9-8123-B487F9F56961}">
      <dsp:nvSpPr>
        <dsp:cNvPr id="0" name=""/>
        <dsp:cNvSpPr/>
      </dsp:nvSpPr>
      <dsp:spPr>
        <a:xfrm>
          <a:off x="778307" y="383082"/>
          <a:ext cx="3387256" cy="3387256"/>
        </a:xfrm>
        <a:prstGeom prst="pie">
          <a:avLst>
            <a:gd name="adj1" fmla="val 1800000"/>
            <a:gd name="adj2" fmla="val 900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4966938"/>
                <a:satOff val="19906"/>
                <a:lumOff val="4314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4966938"/>
                <a:satOff val="19906"/>
                <a:lumOff val="4314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4966938"/>
                <a:satOff val="19906"/>
                <a:lumOff val="4314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4966938"/>
              <a:satOff val="19906"/>
              <a:lumOff val="4314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What?</a:t>
          </a:r>
          <a:endParaRPr lang="en-US" sz="3100" kern="1200" dirty="0"/>
        </a:p>
      </dsp:txBody>
      <dsp:txXfrm>
        <a:off x="1584797" y="2580766"/>
        <a:ext cx="1814601" cy="887138"/>
      </dsp:txXfrm>
    </dsp:sp>
    <dsp:sp modelId="{CA50F0AE-39F6-4604-94F5-AA103B4E3A6F}">
      <dsp:nvSpPr>
        <dsp:cNvPr id="0" name=""/>
        <dsp:cNvSpPr/>
      </dsp:nvSpPr>
      <dsp:spPr>
        <a:xfrm>
          <a:off x="708546" y="262109"/>
          <a:ext cx="3387256" cy="3387256"/>
        </a:xfrm>
        <a:prstGeom prst="pie">
          <a:avLst>
            <a:gd name="adj1" fmla="val 9000000"/>
            <a:gd name="adj2" fmla="val 1620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9933876"/>
                <a:satOff val="39811"/>
                <a:lumOff val="8628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9933876"/>
                <a:satOff val="39811"/>
                <a:lumOff val="8628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9933876"/>
                <a:satOff val="39811"/>
                <a:lumOff val="8628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9933876"/>
              <a:satOff val="39811"/>
              <a:lumOff val="8628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Who?</a:t>
          </a:r>
          <a:endParaRPr lang="en-US" sz="3100" kern="1200" dirty="0"/>
        </a:p>
      </dsp:txBody>
      <dsp:txXfrm>
        <a:off x="1100903" y="979884"/>
        <a:ext cx="1209734" cy="1008112"/>
      </dsp:txXfrm>
    </dsp:sp>
    <dsp:sp modelId="{19F12C2D-4E2C-44B9-B433-98C0F2B4C991}">
      <dsp:nvSpPr>
        <dsp:cNvPr id="0" name=""/>
        <dsp:cNvSpPr/>
      </dsp:nvSpPr>
      <dsp:spPr>
        <a:xfrm>
          <a:off x="638661" y="52421"/>
          <a:ext cx="3806630" cy="3806630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28F5BC5-FF99-46C2-B5EF-3E448259612F}">
      <dsp:nvSpPr>
        <dsp:cNvPr id="0" name=""/>
        <dsp:cNvSpPr/>
      </dsp:nvSpPr>
      <dsp:spPr>
        <a:xfrm>
          <a:off x="568620" y="173181"/>
          <a:ext cx="3806630" cy="3806630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4966938"/>
                <a:satOff val="19906"/>
                <a:lumOff val="4314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4966938"/>
                <a:satOff val="19906"/>
                <a:lumOff val="4314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4966938"/>
                <a:satOff val="19906"/>
                <a:lumOff val="4314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4966938"/>
              <a:satOff val="19906"/>
              <a:lumOff val="4314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AC64B3F-4D70-4743-BCA0-C7320DE3B412}">
      <dsp:nvSpPr>
        <dsp:cNvPr id="0" name=""/>
        <dsp:cNvSpPr/>
      </dsp:nvSpPr>
      <dsp:spPr>
        <a:xfrm>
          <a:off x="498579" y="52421"/>
          <a:ext cx="3806630" cy="3806630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9933876"/>
                <a:satOff val="39811"/>
                <a:lumOff val="8628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9933876"/>
                <a:satOff val="39811"/>
                <a:lumOff val="8628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9933876"/>
                <a:satOff val="39811"/>
                <a:lumOff val="8628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9933876"/>
              <a:satOff val="39811"/>
              <a:lumOff val="8628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3FEDBA-AA28-45E6-97DA-96FCE69E63AE}" type="datetimeFigureOut">
              <a:rPr lang="en-US" smtClean="0"/>
              <a:pPr/>
              <a:t>6/28/2017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054981-9BF6-481C-909C-315385A3DB5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54981-9BF6-481C-909C-315385A3DB5B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54981-9BF6-481C-909C-315385A3DB5B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54981-9BF6-481C-909C-315385A3DB5B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54981-9BF6-481C-909C-315385A3DB5B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CCB7F-EC5F-45F9-AA05-4C12F053C6CC}" type="datetimeFigureOut">
              <a:rPr lang="en-US" smtClean="0"/>
              <a:pPr/>
              <a:t>6/28/2017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61577-261C-4373-91E3-825818A44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CCB7F-EC5F-45F9-AA05-4C12F053C6CC}" type="datetimeFigureOut">
              <a:rPr lang="en-US" smtClean="0"/>
              <a:pPr/>
              <a:t>6/28/2017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61577-261C-4373-91E3-825818A44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CCB7F-EC5F-45F9-AA05-4C12F053C6CC}" type="datetimeFigureOut">
              <a:rPr lang="en-US" smtClean="0"/>
              <a:pPr/>
              <a:t>6/28/2017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61577-261C-4373-91E3-825818A44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CCB7F-EC5F-45F9-AA05-4C12F053C6CC}" type="datetimeFigureOut">
              <a:rPr lang="en-US" smtClean="0"/>
              <a:pPr/>
              <a:t>6/28/2017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61577-261C-4373-91E3-825818A44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CCB7F-EC5F-45F9-AA05-4C12F053C6CC}" type="datetimeFigureOut">
              <a:rPr lang="en-US" smtClean="0"/>
              <a:pPr/>
              <a:t>6/28/2017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61577-261C-4373-91E3-825818A44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CCB7F-EC5F-45F9-AA05-4C12F053C6CC}" type="datetimeFigureOut">
              <a:rPr lang="en-US" smtClean="0"/>
              <a:pPr/>
              <a:t>6/28/2017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61577-261C-4373-91E3-825818A44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CCB7F-EC5F-45F9-AA05-4C12F053C6CC}" type="datetimeFigureOut">
              <a:rPr lang="en-US" smtClean="0"/>
              <a:pPr/>
              <a:t>6/28/2017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61577-261C-4373-91E3-825818A44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CCB7F-EC5F-45F9-AA05-4C12F053C6CC}" type="datetimeFigureOut">
              <a:rPr lang="en-US" smtClean="0"/>
              <a:pPr/>
              <a:t>6/28/2017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61577-261C-4373-91E3-825818A44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CCB7F-EC5F-45F9-AA05-4C12F053C6CC}" type="datetimeFigureOut">
              <a:rPr lang="en-US" smtClean="0"/>
              <a:pPr/>
              <a:t>6/28/2017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61577-261C-4373-91E3-825818A44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CCB7F-EC5F-45F9-AA05-4C12F053C6CC}" type="datetimeFigureOut">
              <a:rPr lang="en-US" smtClean="0"/>
              <a:pPr/>
              <a:t>6/28/2017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61577-261C-4373-91E3-825818A44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CCB7F-EC5F-45F9-AA05-4C12F053C6CC}" type="datetimeFigureOut">
              <a:rPr lang="en-US" smtClean="0"/>
              <a:pPr/>
              <a:t>6/28/2017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61577-261C-4373-91E3-825818A44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CCB7F-EC5F-45F9-AA05-4C12F053C6CC}" type="datetimeFigureOut">
              <a:rPr lang="en-US" smtClean="0"/>
              <a:pPr/>
              <a:t>6/28/2017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61577-261C-4373-91E3-825818A4433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Click="0" advTm="6000">
    <p:randomBar dir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gif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solidFill>
              <a:schemeClr val="accent4">
                <a:lumMod val="75000"/>
              </a:schemeClr>
            </a:solidFill>
          </a:ln>
        </p:spPr>
        <p:txBody>
          <a:bodyPr/>
          <a:lstStyle/>
          <a:p>
            <a:r>
              <a:rPr lang="en-US" dirty="0" smtClean="0">
                <a:latin typeface="Lucida Calligraphy" pitchFamily="66" charset="0"/>
              </a:rPr>
              <a:t>Direct Indirect Speech</a:t>
            </a:r>
            <a:endParaRPr lang="en-US" dirty="0">
              <a:latin typeface="Lucida Calligraphy" pitchFamily="66" charset="0"/>
            </a:endParaRPr>
          </a:p>
        </p:txBody>
      </p:sp>
      <p:pic>
        <p:nvPicPr>
          <p:cNvPr id="3" name="Picture 3" descr="C:\Users\Poojahooda\AppData\Local\Microsoft\Windows\Temporary Internet Files\Content.IE5\KBDUONOZ\MC90030138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212976"/>
            <a:ext cx="4067944" cy="329202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</p:spPr>
      </p:pic>
      <p:sp>
        <p:nvSpPr>
          <p:cNvPr id="4" name="Rounded Rectangular Callout 3"/>
          <p:cNvSpPr/>
          <p:nvPr/>
        </p:nvSpPr>
        <p:spPr>
          <a:xfrm rot="18333797">
            <a:off x="2434708" y="2345325"/>
            <a:ext cx="3273814" cy="1563219"/>
          </a:xfrm>
          <a:prstGeom prst="wedgeRoundRectCallou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 rot="18282290">
            <a:off x="2650337" y="2472065"/>
            <a:ext cx="2855467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>
                <a:latin typeface="Lucida Calligraphy" pitchFamily="66" charset="0"/>
                <a:cs typeface="Arial" pitchFamily="34" charset="0"/>
              </a:rPr>
              <a:t>We will learn grammar today.</a:t>
            </a:r>
            <a:endParaRPr lang="en-US" sz="2400" dirty="0">
              <a:latin typeface="Lucida Calligraphy" pitchFamily="66" charset="0"/>
              <a:cs typeface="Arial" pitchFamily="34" charset="0"/>
            </a:endParaRPr>
          </a:p>
        </p:txBody>
      </p:sp>
      <p:pic>
        <p:nvPicPr>
          <p:cNvPr id="17410" name="Picture 2" descr="C:\Users\Poojahooda\Desktop\girl_book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492896"/>
            <a:ext cx="2411760" cy="3861047"/>
          </a:xfrm>
          <a:prstGeom prst="rect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8900000" scaled="0"/>
          </a:gradFill>
        </p:spPr>
      </p:pic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" presetClass="emph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4" animBg="1"/>
      <p:bldP spid="5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oojahooda\AppData\Local\Microsoft\Windows\Temporary Internet Files\Content.IE5\O6LC0EMU\MP90044838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2816932"/>
            <a:ext cx="2369931" cy="35548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620688"/>
            <a:ext cx="7772400" cy="1470025"/>
          </a:xfrm>
          <a:scene3d>
            <a:camera prst="orthographicFront"/>
            <a:lightRig rig="threePt" dir="t"/>
          </a:scene3d>
          <a:sp3d contourW="12700" prstMaterial="dkEdge">
            <a:bevelT prst="angle"/>
            <a:bevelB prst="relaxedInset"/>
            <a:contourClr>
              <a:schemeClr val="tx1"/>
            </a:contourClr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>
                <a:latin typeface="Lucida Calligraphy" pitchFamily="66" charset="0"/>
              </a:rPr>
              <a:t>He said, “I am playing.”</a:t>
            </a:r>
            <a:endParaRPr lang="en-US" dirty="0">
              <a:latin typeface="Lucida Calligraphy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2924944"/>
            <a:ext cx="4824536" cy="3168352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bevelB prst="relaxedInset"/>
            <a:contourClr>
              <a:schemeClr val="accent1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en-US" b="1" dirty="0" smtClean="0">
              <a:solidFill>
                <a:schemeClr val="tx1"/>
              </a:solidFill>
            </a:endParaRPr>
          </a:p>
          <a:p>
            <a:endParaRPr lang="en-US" b="1" dirty="0" smtClean="0">
              <a:solidFill>
                <a:schemeClr val="tx1"/>
              </a:solidFill>
            </a:endParaRPr>
          </a:p>
          <a:p>
            <a:pPr algn="l"/>
            <a:r>
              <a:rPr lang="en-US" sz="3600" b="1" dirty="0" smtClean="0">
                <a:solidFill>
                  <a:schemeClr val="tx1"/>
                </a:solidFill>
                <a:latin typeface="Lucida Calligraphy" pitchFamily="66" charset="0"/>
              </a:rPr>
              <a:t>H</a:t>
            </a:r>
            <a:r>
              <a:rPr lang="en-US" b="1" dirty="0" smtClean="0">
                <a:solidFill>
                  <a:schemeClr val="tx1"/>
                </a:solidFill>
                <a:latin typeface="Lucida Calligraphy" pitchFamily="66" charset="0"/>
              </a:rPr>
              <a:t>e said that </a:t>
            </a:r>
            <a:r>
              <a:rPr lang="en-US" b="1" dirty="0" smtClean="0">
                <a:solidFill>
                  <a:schemeClr val="accent2"/>
                </a:solidFill>
                <a:latin typeface="Lucida Calligraphy" pitchFamily="66" charset="0"/>
              </a:rPr>
              <a:t>he</a:t>
            </a:r>
            <a:r>
              <a:rPr lang="en-US" b="1" dirty="0" smtClean="0">
                <a:solidFill>
                  <a:schemeClr val="tx1"/>
                </a:solidFill>
                <a:latin typeface="Lucida Calligraphy" pitchFamily="66" charset="0"/>
              </a:rPr>
              <a:t> was playing.</a:t>
            </a:r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8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500"/>
                            </p:stCondLst>
                            <p:childTnLst>
                              <p:par>
                                <p:cTn id="31" presetID="8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3" grpI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692697"/>
            <a:ext cx="7772400" cy="1368152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She said, “ I am painting.”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2636912"/>
            <a:ext cx="4176464" cy="3744416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en-US" sz="4000" b="1" dirty="0" smtClean="0">
              <a:solidFill>
                <a:schemeClr val="tx1"/>
              </a:solidFill>
            </a:endParaRPr>
          </a:p>
          <a:p>
            <a:r>
              <a:rPr 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She said that she </a:t>
            </a:r>
            <a:r>
              <a:rPr lang="en-US" sz="6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was</a:t>
            </a:r>
            <a:r>
              <a:rPr 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n-US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painting</a:t>
            </a:r>
            <a:r>
              <a:rPr lang="en-US" sz="4000" dirty="0" smtClean="0">
                <a:solidFill>
                  <a:schemeClr val="tx1"/>
                </a:solidFill>
              </a:rPr>
              <a:t>.</a:t>
            </a:r>
            <a:endParaRPr lang="en-US" sz="4000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Poojahooda\AppData\Local\Microsoft\Windows\Temporary Internet Files\Content.IE5\O6LC0EMU\MP9004465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204864"/>
            <a:ext cx="3233215" cy="41868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15" presetClass="emph" presetSubtype="0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8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3" grpI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89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just"/>
            <a:r>
              <a:rPr lang="en-US" sz="3200" dirty="0" smtClean="0">
                <a:latin typeface="Lucida Calligraphy" pitchFamily="66" charset="0"/>
              </a:rPr>
              <a:t>He said, “I did this exercise last night.”</a:t>
            </a:r>
            <a:endParaRPr lang="en-US" sz="3200" dirty="0">
              <a:latin typeface="Lucida Calligraphy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2348880"/>
            <a:ext cx="4536504" cy="4104456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endParaRPr lang="en-US" sz="4000" b="1" dirty="0" smtClean="0">
              <a:solidFill>
                <a:schemeClr val="tx1"/>
              </a:solidFill>
              <a:latin typeface="Lucida Calligraphy" pitchFamily="66" charset="0"/>
            </a:endParaRPr>
          </a:p>
          <a:p>
            <a:pPr algn="l">
              <a:lnSpc>
                <a:spcPct val="150000"/>
              </a:lnSpc>
            </a:pPr>
            <a:r>
              <a:rPr lang="en-US" sz="2800" b="1" dirty="0" smtClean="0">
                <a:solidFill>
                  <a:schemeClr val="tx1"/>
                </a:solidFill>
                <a:latin typeface="Lucida Calligraphy" pitchFamily="66" charset="0"/>
              </a:rPr>
              <a:t>He said that he had done </a:t>
            </a:r>
            <a:r>
              <a:rPr lang="en-US" sz="2800" b="1" dirty="0" smtClean="0">
                <a:solidFill>
                  <a:schemeClr val="accent2"/>
                </a:solidFill>
                <a:latin typeface="Lucida Calligraphy" pitchFamily="66" charset="0"/>
              </a:rPr>
              <a:t>that</a:t>
            </a:r>
            <a:r>
              <a:rPr lang="en-US" sz="2800" b="1" dirty="0" smtClean="0">
                <a:solidFill>
                  <a:schemeClr val="tx1"/>
                </a:solidFill>
                <a:latin typeface="Lucida Calligraphy" pitchFamily="66" charset="0"/>
              </a:rPr>
              <a:t> exercise </a:t>
            </a:r>
            <a:r>
              <a:rPr lang="en-US" sz="2800" b="1" dirty="0" smtClean="0">
                <a:solidFill>
                  <a:schemeClr val="accent2"/>
                </a:solidFill>
                <a:latin typeface="Lucida Calligraphy" pitchFamily="66" charset="0"/>
              </a:rPr>
              <a:t>the previous night</a:t>
            </a:r>
            <a:r>
              <a:rPr lang="en-US" sz="3600" b="1" dirty="0" smtClean="0">
                <a:solidFill>
                  <a:schemeClr val="accent2"/>
                </a:solidFill>
                <a:latin typeface="Lucida Calligraphy" pitchFamily="66" charset="0"/>
              </a:rPr>
              <a:t>.</a:t>
            </a:r>
            <a:endParaRPr lang="en-US" sz="3600" b="1" dirty="0">
              <a:solidFill>
                <a:schemeClr val="accent2"/>
              </a:solidFill>
              <a:latin typeface="Lucida Calligraphy" pitchFamily="66" charset="0"/>
            </a:endParaRPr>
          </a:p>
        </p:txBody>
      </p:sp>
      <p:pic>
        <p:nvPicPr>
          <p:cNvPr id="3075" name="Picture 3" descr="C:\Users\Poojahooda\AppData\Local\Microsoft\Windows\Temporary Internet Files\Content.IE5\JLBA5MB5\MC9000889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48457" y="2204864"/>
            <a:ext cx="3273825" cy="40324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7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" dur="250" autoRev="1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19" dur="250" autoRev="1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89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just"/>
            <a:r>
              <a:rPr lang="en-US" sz="2800" dirty="0" smtClean="0">
                <a:latin typeface="Lucida Calligraphy" pitchFamily="66" charset="0"/>
              </a:rPr>
              <a:t>The inspector said, “ I am glad to be with you today.”</a:t>
            </a:r>
            <a:endParaRPr lang="en-US" sz="2800" dirty="0">
              <a:latin typeface="Lucida Calligraphy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20888"/>
            <a:ext cx="4978896" cy="3705275"/>
          </a:xfrm>
          <a:gradFill flip="none" rotWithShape="1">
            <a:gsLst>
              <a:gs pos="0">
                <a:srgbClr val="23197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lnSpc>
                <a:spcPct val="150000"/>
              </a:lnSpc>
              <a:buNone/>
            </a:pPr>
            <a:endParaRPr lang="en-US" sz="2800" dirty="0" smtClean="0">
              <a:latin typeface="Lucida Calligraphy" pitchFamily="66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US" sz="2800" b="1" dirty="0" smtClean="0">
                <a:solidFill>
                  <a:schemeClr val="tx1"/>
                </a:solidFill>
                <a:latin typeface="Lucida Calligraphy" pitchFamily="66" charset="0"/>
              </a:rPr>
              <a:t>The inspector said </a:t>
            </a:r>
            <a:r>
              <a:rPr lang="en-US" sz="2800" b="1" dirty="0" smtClean="0">
                <a:solidFill>
                  <a:schemeClr val="bg2"/>
                </a:solidFill>
                <a:latin typeface="Lucida Calligraphy" pitchFamily="66" charset="0"/>
              </a:rPr>
              <a:t>that</a:t>
            </a:r>
            <a:r>
              <a:rPr lang="en-US" sz="2800" b="1" dirty="0" smtClean="0">
                <a:latin typeface="Lucida Calligraphy" pitchFamily="66" charset="0"/>
              </a:rPr>
              <a:t> </a:t>
            </a:r>
            <a:r>
              <a:rPr lang="en-US" sz="2800" b="1" dirty="0" smtClean="0">
                <a:solidFill>
                  <a:schemeClr val="tx1"/>
                </a:solidFill>
                <a:latin typeface="Lucida Calligraphy" pitchFamily="66" charset="0"/>
              </a:rPr>
              <a:t>he</a:t>
            </a:r>
            <a:r>
              <a:rPr lang="en-US" sz="2800" b="1" dirty="0" smtClean="0">
                <a:latin typeface="Lucida Calligraphy" pitchFamily="66" charset="0"/>
              </a:rPr>
              <a:t> </a:t>
            </a:r>
            <a:r>
              <a:rPr lang="en-US" sz="2800" b="1" dirty="0" smtClean="0">
                <a:solidFill>
                  <a:schemeClr val="bg2"/>
                </a:solidFill>
                <a:latin typeface="Lucida Calligraphy" pitchFamily="66" charset="0"/>
              </a:rPr>
              <a:t>was </a:t>
            </a:r>
            <a:r>
              <a:rPr lang="en-US" sz="2800" b="1" dirty="0" smtClean="0">
                <a:solidFill>
                  <a:schemeClr val="tx1"/>
                </a:solidFill>
                <a:latin typeface="Lucida Calligraphy" pitchFamily="66" charset="0"/>
              </a:rPr>
              <a:t>glad to be with </a:t>
            </a:r>
            <a:r>
              <a:rPr lang="en-US" sz="2800" b="1" dirty="0" smtClean="0">
                <a:solidFill>
                  <a:schemeClr val="bg2"/>
                </a:solidFill>
                <a:latin typeface="Lucida Calligraphy" pitchFamily="66" charset="0"/>
              </a:rPr>
              <a:t>me</a:t>
            </a:r>
            <a:r>
              <a:rPr lang="en-US" sz="2800" b="1" dirty="0" smtClean="0">
                <a:latin typeface="Lucida Calligraphy" pitchFamily="66" charset="0"/>
              </a:rPr>
              <a:t> </a:t>
            </a:r>
            <a:r>
              <a:rPr lang="en-US" sz="2800" b="1" dirty="0" smtClean="0">
                <a:solidFill>
                  <a:schemeClr val="bg2"/>
                </a:solidFill>
                <a:latin typeface="Lucida Calligraphy" pitchFamily="66" charset="0"/>
              </a:rPr>
              <a:t>that day.</a:t>
            </a:r>
            <a:endParaRPr lang="en-US" sz="2800" b="1" dirty="0">
              <a:solidFill>
                <a:schemeClr val="bg2"/>
              </a:solidFill>
              <a:latin typeface="Lucida Calligraphy" pitchFamily="66" charset="0"/>
            </a:endParaRPr>
          </a:p>
        </p:txBody>
      </p:sp>
      <p:pic>
        <p:nvPicPr>
          <p:cNvPr id="4099" name="Picture 3" descr="C:\Users\Poojahooda\AppData\Local\Microsoft\Windows\Temporary Internet Files\Content.IE5\BL5VL9QL\MC90038343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2924944"/>
            <a:ext cx="2794223" cy="31683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09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89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92697"/>
            <a:ext cx="7992888" cy="1152128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just"/>
            <a:r>
              <a:rPr lang="en-US" sz="6600" dirty="0" smtClean="0">
                <a:latin typeface="French Script MT" pitchFamily="66" charset="0"/>
              </a:rPr>
              <a:t>What changes did you notice?</a:t>
            </a:r>
            <a:endParaRPr lang="en-US" sz="6600" dirty="0">
              <a:latin typeface="French Script MT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99992" y="1988840"/>
            <a:ext cx="4320480" cy="4464496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algn="just">
              <a:lnSpc>
                <a:spcPct val="110000"/>
              </a:lnSpc>
              <a:spcBef>
                <a:spcPts val="300"/>
              </a:spcBef>
              <a:buFont typeface="Arial" pitchFamily="34" charset="0"/>
              <a:buChar char="•"/>
            </a:pPr>
            <a:r>
              <a:rPr lang="en-US" sz="5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Omission of commas</a:t>
            </a:r>
          </a:p>
          <a:p>
            <a:pPr algn="just">
              <a:lnSpc>
                <a:spcPct val="110000"/>
              </a:lnSpc>
              <a:spcBef>
                <a:spcPts val="300"/>
              </a:spcBef>
              <a:buFont typeface="Arial" pitchFamily="34" charset="0"/>
              <a:buChar char="•"/>
            </a:pPr>
            <a:r>
              <a:rPr lang="en-US" sz="5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Use of ‘that’</a:t>
            </a:r>
          </a:p>
          <a:p>
            <a:pPr algn="just">
              <a:lnSpc>
                <a:spcPct val="110000"/>
              </a:lnSpc>
              <a:spcBef>
                <a:spcPts val="300"/>
              </a:spcBef>
              <a:buFont typeface="Arial" pitchFamily="34" charset="0"/>
              <a:buChar char="•"/>
            </a:pPr>
            <a:r>
              <a:rPr lang="en-US" sz="5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Change of pronoun</a:t>
            </a:r>
          </a:p>
          <a:p>
            <a:pPr algn="just">
              <a:lnSpc>
                <a:spcPct val="110000"/>
              </a:lnSpc>
              <a:spcBef>
                <a:spcPts val="300"/>
              </a:spcBef>
              <a:buFont typeface="Arial" pitchFamily="34" charset="0"/>
              <a:buChar char="•"/>
            </a:pPr>
            <a:r>
              <a:rPr lang="en-US" sz="5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Change of tense</a:t>
            </a:r>
          </a:p>
          <a:p>
            <a:pPr algn="just">
              <a:lnSpc>
                <a:spcPct val="110000"/>
              </a:lnSpc>
              <a:spcBef>
                <a:spcPts val="300"/>
              </a:spcBef>
              <a:buFont typeface="Arial" pitchFamily="34" charset="0"/>
              <a:buChar char="•"/>
            </a:pPr>
            <a:r>
              <a:rPr lang="en-US" sz="5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Change of adverb</a:t>
            </a:r>
            <a:endParaRPr lang="en-US" sz="43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  <a:p>
            <a:pPr algn="just"/>
            <a:endParaRPr lang="en-US" dirty="0"/>
          </a:p>
        </p:txBody>
      </p:sp>
      <p:pic>
        <p:nvPicPr>
          <p:cNvPr id="4" name="Picture 3" descr="Professor_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988840"/>
            <a:ext cx="3919586" cy="4403770"/>
          </a:xfrm>
          <a:prstGeom prst="rect">
            <a:avLst/>
          </a:prstGeom>
        </p:spPr>
      </p:pic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3200" dirty="0">
                <a:solidFill>
                  <a:schemeClr val="tx1"/>
                </a:solidFill>
                <a:latin typeface="Lucida Calligraphy" pitchFamily="66" charset="0"/>
              </a:rPr>
              <a:t>A </a:t>
            </a:r>
            <a:r>
              <a:rPr lang="en-US" sz="3200" i="1" u="sng" dirty="0">
                <a:solidFill>
                  <a:schemeClr val="tx1"/>
                </a:solidFill>
                <a:latin typeface="Lucida Calligraphy" pitchFamily="66" charset="0"/>
              </a:rPr>
              <a:t>SPEAKER’S</a:t>
            </a:r>
            <a:r>
              <a:rPr lang="en-US" sz="3200" dirty="0">
                <a:solidFill>
                  <a:schemeClr val="tx1"/>
                </a:solidFill>
                <a:latin typeface="Lucida Calligraphy" pitchFamily="66" charset="0"/>
              </a:rPr>
              <a:t> word can be reported in two ways: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en-US" sz="2800" u="sng" dirty="0" smtClean="0">
                <a:solidFill>
                  <a:schemeClr val="tx1"/>
                </a:solidFill>
                <a:latin typeface="Lucida Calligraphy" pitchFamily="66" charset="0"/>
              </a:rPr>
              <a:t>Direct Speech</a:t>
            </a:r>
            <a:r>
              <a:rPr lang="en-US" sz="2800" dirty="0" smtClean="0">
                <a:solidFill>
                  <a:schemeClr val="tx1"/>
                </a:solidFill>
                <a:latin typeface="Lucida Calligraphy" pitchFamily="66" charset="0"/>
              </a:rPr>
              <a:t>-  Exact </a:t>
            </a:r>
            <a:r>
              <a:rPr lang="en-US" sz="2800" dirty="0">
                <a:solidFill>
                  <a:schemeClr val="tx1"/>
                </a:solidFill>
                <a:latin typeface="Lucida Calligraphy" pitchFamily="66" charset="0"/>
              </a:rPr>
              <a:t>words of speaker</a:t>
            </a:r>
            <a:endParaRPr lang="en-US" sz="2800" dirty="0" smtClean="0">
              <a:solidFill>
                <a:schemeClr val="tx1"/>
              </a:solidFill>
              <a:latin typeface="Lucida Calligraphy" pitchFamily="66" charset="0"/>
            </a:endParaRPr>
          </a:p>
          <a:p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Lucida Calligraphy" pitchFamily="66" charset="0"/>
              </a:rPr>
              <a:t>The </a:t>
            </a:r>
            <a:r>
              <a:rPr lang="en-US" sz="2800" dirty="0">
                <a:solidFill>
                  <a:schemeClr val="accent2">
                    <a:lumMod val="60000"/>
                    <a:lumOff val="40000"/>
                  </a:schemeClr>
                </a:solidFill>
                <a:latin typeface="Lucida Calligraphy" pitchFamily="66" charset="0"/>
              </a:rPr>
              <a:t>teacher said to Rajesh, “You have a bright future</a:t>
            </a: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Lucida Calligraphy" pitchFamily="66" charset="0"/>
              </a:rPr>
              <a:t>.”</a:t>
            </a:r>
          </a:p>
          <a:p>
            <a:pPr>
              <a:buNone/>
            </a:pPr>
            <a:endParaRPr lang="en-US" sz="2800" dirty="0" smtClean="0">
              <a:solidFill>
                <a:schemeClr val="tx1"/>
              </a:solidFill>
              <a:latin typeface="Lucida Calligraphy" pitchFamily="66" charset="0"/>
            </a:endParaRPr>
          </a:p>
          <a:p>
            <a:pPr>
              <a:buNone/>
            </a:pPr>
            <a:endParaRPr lang="en-US" sz="2800" dirty="0">
              <a:solidFill>
                <a:schemeClr val="tx1"/>
              </a:solidFill>
              <a:latin typeface="Lucida Calligraphy" pitchFamily="66" charset="0"/>
            </a:endParaRPr>
          </a:p>
          <a:p>
            <a:pPr>
              <a:buNone/>
            </a:pPr>
            <a:r>
              <a:rPr lang="en-US" sz="2800" u="sng" dirty="0" smtClean="0">
                <a:solidFill>
                  <a:schemeClr val="tx1"/>
                </a:solidFill>
                <a:latin typeface="Lucida Calligraphy" pitchFamily="66" charset="0"/>
              </a:rPr>
              <a:t>Indirect Speech</a:t>
            </a:r>
            <a:r>
              <a:rPr lang="en-US" sz="2800" dirty="0" smtClean="0">
                <a:solidFill>
                  <a:schemeClr val="tx1"/>
                </a:solidFill>
                <a:latin typeface="Lucida Calligraphy" pitchFamily="66" charset="0"/>
              </a:rPr>
              <a:t>-  What </a:t>
            </a:r>
            <a:r>
              <a:rPr lang="en-US" sz="2800" dirty="0">
                <a:solidFill>
                  <a:schemeClr val="tx1"/>
                </a:solidFill>
                <a:latin typeface="Lucida Calligraphy" pitchFamily="66" charset="0"/>
              </a:rPr>
              <a:t>the speaker has said without using the exact </a:t>
            </a:r>
            <a:r>
              <a:rPr lang="en-US" sz="2800" dirty="0" smtClean="0">
                <a:solidFill>
                  <a:schemeClr val="tx1"/>
                </a:solidFill>
                <a:latin typeface="Lucida Calligraphy" pitchFamily="66" charset="0"/>
              </a:rPr>
              <a:t>words</a:t>
            </a:r>
          </a:p>
          <a:p>
            <a:r>
              <a:rPr lang="en-US" sz="2800" dirty="0">
                <a:solidFill>
                  <a:schemeClr val="accent2">
                    <a:lumMod val="60000"/>
                    <a:lumOff val="40000"/>
                  </a:schemeClr>
                </a:solidFill>
                <a:latin typeface="Lucida Calligraphy" pitchFamily="66" charset="0"/>
              </a:rPr>
              <a:t>The teacher told Rajesh that he had a bright future.</a:t>
            </a:r>
            <a:endParaRPr lang="en-IN" sz="2800" dirty="0">
              <a:solidFill>
                <a:schemeClr val="accent2">
                  <a:lumMod val="60000"/>
                  <a:lumOff val="40000"/>
                </a:schemeClr>
              </a:solidFill>
              <a:latin typeface="Lucida Calligraphy" pitchFamily="66" charset="0"/>
            </a:endParaRPr>
          </a:p>
          <a:p>
            <a:pPr>
              <a:buNone/>
            </a:pPr>
            <a:endParaRPr lang="en-IN" b="1" dirty="0">
              <a:solidFill>
                <a:schemeClr val="accent2"/>
              </a:solidFill>
            </a:endParaRPr>
          </a:p>
          <a:p>
            <a:endParaRPr lang="en-US" dirty="0"/>
          </a:p>
        </p:txBody>
      </p:sp>
      <p:pic>
        <p:nvPicPr>
          <p:cNvPr id="4" name="Picture 3" descr="cool_spot_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2492896"/>
            <a:ext cx="2205583" cy="2048041"/>
          </a:xfrm>
          <a:prstGeom prst="rect">
            <a:avLst/>
          </a:prstGeom>
        </p:spPr>
      </p:pic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189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484784"/>
            <a:ext cx="8229600" cy="3600400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</p:spPr>
        <p:txBody>
          <a:bodyPr>
            <a:normAutofit/>
          </a:bodyPr>
          <a:lstStyle/>
          <a:p>
            <a:r>
              <a:rPr lang="en-US" sz="9600" dirty="0" smtClean="0">
                <a:solidFill>
                  <a:schemeClr val="accent3">
                    <a:lumMod val="50000"/>
                  </a:schemeClr>
                </a:solidFill>
                <a:latin typeface="Forte" pitchFamily="66" charset="0"/>
              </a:rPr>
              <a:t>Change of Tense</a:t>
            </a:r>
            <a:endParaRPr lang="en-US" sz="9600" dirty="0">
              <a:solidFill>
                <a:schemeClr val="accent3">
                  <a:lumMod val="50000"/>
                </a:schemeClr>
              </a:solidFill>
              <a:latin typeface="Forte" pitchFamily="66" charset="0"/>
            </a:endParaRPr>
          </a:p>
        </p:txBody>
      </p:sp>
      <p:sp>
        <p:nvSpPr>
          <p:cNvPr id="3" name="5-Point Star 2"/>
          <p:cNvSpPr/>
          <p:nvPr/>
        </p:nvSpPr>
        <p:spPr>
          <a:xfrm>
            <a:off x="7092280" y="5733256"/>
            <a:ext cx="1152128" cy="7200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5-Point Star 3"/>
          <p:cNvSpPr/>
          <p:nvPr/>
        </p:nvSpPr>
        <p:spPr>
          <a:xfrm>
            <a:off x="4716016" y="5589240"/>
            <a:ext cx="1152128" cy="7200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5-Point Star 4"/>
          <p:cNvSpPr/>
          <p:nvPr/>
        </p:nvSpPr>
        <p:spPr>
          <a:xfrm>
            <a:off x="611560" y="5589240"/>
            <a:ext cx="1152128" cy="7200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5-Point Star 5"/>
          <p:cNvSpPr/>
          <p:nvPr/>
        </p:nvSpPr>
        <p:spPr>
          <a:xfrm>
            <a:off x="7236296" y="404664"/>
            <a:ext cx="1152128" cy="7200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5-Point Star 6"/>
          <p:cNvSpPr/>
          <p:nvPr/>
        </p:nvSpPr>
        <p:spPr>
          <a:xfrm>
            <a:off x="4644008" y="476672"/>
            <a:ext cx="1152128" cy="7200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>
            <a:off x="251520" y="332656"/>
            <a:ext cx="1152128" cy="7200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5-Point Star 8"/>
          <p:cNvSpPr/>
          <p:nvPr/>
        </p:nvSpPr>
        <p:spPr>
          <a:xfrm>
            <a:off x="2339752" y="404664"/>
            <a:ext cx="1152128" cy="7200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5-Point Star 9"/>
          <p:cNvSpPr/>
          <p:nvPr/>
        </p:nvSpPr>
        <p:spPr>
          <a:xfrm>
            <a:off x="2339752" y="5805264"/>
            <a:ext cx="1152128" cy="72008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5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31971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89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568952" cy="1858218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0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800" b="1" dirty="0" smtClean="0">
                <a:solidFill>
                  <a:schemeClr val="tx1"/>
                </a:solidFill>
                <a:latin typeface="Lucida Calligraphy" pitchFamily="66" charset="0"/>
                <a:cs typeface="Arial" pitchFamily="34" charset="0"/>
              </a:rPr>
              <a:t>If </a:t>
            </a:r>
            <a:r>
              <a:rPr lang="en-US" sz="2800" b="1" dirty="0">
                <a:solidFill>
                  <a:schemeClr val="tx1"/>
                </a:solidFill>
                <a:latin typeface="Lucida Calligraphy" pitchFamily="66" charset="0"/>
                <a:cs typeface="Arial" pitchFamily="34" charset="0"/>
              </a:rPr>
              <a:t>the </a:t>
            </a:r>
            <a:r>
              <a:rPr lang="en-US" sz="2800" b="1" u="sng" dirty="0">
                <a:solidFill>
                  <a:schemeClr val="tx1"/>
                </a:solidFill>
                <a:latin typeface="Lucida Calligraphy" pitchFamily="66" charset="0"/>
                <a:cs typeface="Arial" pitchFamily="34" charset="0"/>
              </a:rPr>
              <a:t>reporting </a:t>
            </a:r>
            <a:r>
              <a:rPr lang="en-US" sz="2800" b="1" u="sng" dirty="0" smtClean="0">
                <a:solidFill>
                  <a:schemeClr val="tx1"/>
                </a:solidFill>
                <a:latin typeface="Lucida Calligraphy" pitchFamily="66" charset="0"/>
                <a:cs typeface="Arial" pitchFamily="34" charset="0"/>
              </a:rPr>
              <a:t>verb</a:t>
            </a:r>
            <a:r>
              <a:rPr lang="en-US" sz="2800" b="1" dirty="0" smtClean="0">
                <a:solidFill>
                  <a:schemeClr val="tx1"/>
                </a:solidFill>
                <a:latin typeface="Lucida Calligraphy" pitchFamily="66" charset="0"/>
                <a:cs typeface="Arial" pitchFamily="34" charset="0"/>
              </a:rPr>
              <a:t> in </a:t>
            </a:r>
            <a:r>
              <a:rPr lang="en-US" sz="2800" b="1" dirty="0">
                <a:solidFill>
                  <a:schemeClr val="tx1"/>
                </a:solidFill>
                <a:latin typeface="Lucida Calligraphy" pitchFamily="66" charset="0"/>
                <a:cs typeface="Arial" pitchFamily="34" charset="0"/>
              </a:rPr>
              <a:t>the direct </a:t>
            </a:r>
            <a:r>
              <a:rPr lang="en-US" sz="2800" b="1" dirty="0" smtClean="0">
                <a:solidFill>
                  <a:schemeClr val="tx1"/>
                </a:solidFill>
                <a:latin typeface="Lucida Calligraphy" pitchFamily="66" charset="0"/>
                <a:cs typeface="Arial" pitchFamily="34" charset="0"/>
              </a:rPr>
              <a:t>speech statement </a:t>
            </a:r>
            <a:r>
              <a:rPr lang="en-US" sz="2800" b="1" dirty="0">
                <a:solidFill>
                  <a:schemeClr val="tx1"/>
                </a:solidFill>
                <a:latin typeface="Lucida Calligraphy" pitchFamily="66" charset="0"/>
                <a:cs typeface="Arial" pitchFamily="34" charset="0"/>
              </a:rPr>
              <a:t>is in </a:t>
            </a:r>
            <a:r>
              <a:rPr lang="en-US" sz="2800" b="1" u="sng" dirty="0">
                <a:solidFill>
                  <a:schemeClr val="tx1"/>
                </a:solidFill>
                <a:latin typeface="Lucida Calligraphy" pitchFamily="66" charset="0"/>
                <a:cs typeface="Arial" pitchFamily="34" charset="0"/>
              </a:rPr>
              <a:t>present tense or future tense</a:t>
            </a:r>
            <a:r>
              <a:rPr lang="en-US" sz="2800" b="1" dirty="0">
                <a:solidFill>
                  <a:schemeClr val="tx1"/>
                </a:solidFill>
                <a:latin typeface="Lucida Calligraphy" pitchFamily="66" charset="0"/>
                <a:cs typeface="Arial" pitchFamily="34" charset="0"/>
              </a:rPr>
              <a:t>, then it remains same in indirect speech too i.e. </a:t>
            </a:r>
            <a:r>
              <a:rPr lang="en-US" sz="2800" b="1" u="sng" dirty="0">
                <a:solidFill>
                  <a:schemeClr val="tx1"/>
                </a:solidFill>
                <a:latin typeface="Lucida Calligraphy" pitchFamily="66" charset="0"/>
                <a:cs typeface="Arial" pitchFamily="34" charset="0"/>
              </a:rPr>
              <a:t>no change in tense.</a:t>
            </a:r>
            <a:r>
              <a:rPr lang="en-IN" sz="2800" dirty="0">
                <a:latin typeface="Lucida Calligraphy" pitchFamily="66" charset="0"/>
                <a:cs typeface="Arial" pitchFamily="34" charset="0"/>
              </a:rPr>
              <a:t/>
            </a:r>
            <a:br>
              <a:rPr lang="en-IN" sz="2800" dirty="0">
                <a:latin typeface="Lucida Calligraphy" pitchFamily="66" charset="0"/>
                <a:cs typeface="Arial" pitchFamily="34" charset="0"/>
              </a:rPr>
            </a:br>
            <a:endParaRPr lang="en-US" sz="2400" dirty="0">
              <a:latin typeface="Lucida Calligraphy" pitchFamily="66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348880"/>
            <a:ext cx="8496944" cy="4248472"/>
          </a:xfr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3500000" scaled="1"/>
            <a:tileRect/>
          </a:gra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endParaRPr lang="en-US" b="1" dirty="0" smtClean="0">
              <a:solidFill>
                <a:srgbClr val="FFFF00"/>
              </a:solidFill>
              <a:latin typeface="Lucida Calligraphy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My </a:t>
            </a:r>
            <a:r>
              <a:rPr lang="en-US" sz="2800" dirty="0">
                <a:solidFill>
                  <a:srgbClr val="FFFF00"/>
                </a:solidFill>
                <a:latin typeface="Lucida Calligraphy" pitchFamily="66" charset="0"/>
              </a:rPr>
              <a:t>friends </a:t>
            </a:r>
            <a:r>
              <a:rPr lang="en-US" sz="2800" u="sng" dirty="0">
                <a:solidFill>
                  <a:srgbClr val="FFFF00"/>
                </a:solidFill>
                <a:latin typeface="Lucida Calligraphy" pitchFamily="66" charset="0"/>
              </a:rPr>
              <a:t>say</a:t>
            </a:r>
            <a:r>
              <a:rPr lang="en-US" sz="2800" dirty="0">
                <a:solidFill>
                  <a:srgbClr val="FFFF00"/>
                </a:solidFill>
                <a:latin typeface="Lucida Calligraphy" pitchFamily="66" charset="0"/>
              </a:rPr>
              <a:t>, “</a:t>
            </a:r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He </a:t>
            </a:r>
            <a:r>
              <a:rPr lang="en-US" sz="2800" dirty="0">
                <a:solidFill>
                  <a:srgbClr val="FFFF00"/>
                </a:solidFill>
                <a:latin typeface="Lucida Calligraphy" pitchFamily="66" charset="0"/>
              </a:rPr>
              <a:t>is very handsome.”</a:t>
            </a:r>
            <a:endParaRPr lang="en-IN" sz="2800" dirty="0">
              <a:solidFill>
                <a:srgbClr val="FFFF00"/>
              </a:solidFill>
              <a:latin typeface="Lucida Calligraphy" pitchFamily="66" charset="0"/>
            </a:endParaRPr>
          </a:p>
          <a:p>
            <a:pPr>
              <a:buNone/>
            </a:pPr>
            <a:r>
              <a:rPr lang="en-US" sz="2800" dirty="0" smtClean="0">
                <a:solidFill>
                  <a:schemeClr val="tx1"/>
                </a:solidFill>
                <a:latin typeface="Lucida Calligraphy" pitchFamily="66" charset="0"/>
              </a:rPr>
              <a:t>My </a:t>
            </a:r>
            <a:r>
              <a:rPr lang="en-US" sz="2800" dirty="0">
                <a:solidFill>
                  <a:schemeClr val="tx1"/>
                </a:solidFill>
                <a:latin typeface="Lucida Calligraphy" pitchFamily="66" charset="0"/>
              </a:rPr>
              <a:t>friends say that </a:t>
            </a:r>
            <a:r>
              <a:rPr lang="en-US" sz="2800" dirty="0" smtClean="0">
                <a:solidFill>
                  <a:schemeClr val="tx1"/>
                </a:solidFill>
                <a:latin typeface="Lucida Calligraphy" pitchFamily="66" charset="0"/>
              </a:rPr>
              <a:t>He is </a:t>
            </a:r>
            <a:r>
              <a:rPr lang="en-US" sz="2800" dirty="0">
                <a:solidFill>
                  <a:schemeClr val="tx1"/>
                </a:solidFill>
                <a:latin typeface="Lucida Calligraphy" pitchFamily="66" charset="0"/>
              </a:rPr>
              <a:t>very handsome</a:t>
            </a:r>
            <a:r>
              <a:rPr lang="en-US" sz="2800" dirty="0" smtClean="0">
                <a:solidFill>
                  <a:schemeClr val="tx1"/>
                </a:solidFill>
                <a:latin typeface="Lucida Calligraphy" pitchFamily="66" charset="0"/>
              </a:rPr>
              <a:t>.</a:t>
            </a:r>
          </a:p>
          <a:p>
            <a:pPr>
              <a:buNone/>
            </a:pPr>
            <a:endParaRPr lang="en-IN" sz="2800" dirty="0">
              <a:solidFill>
                <a:schemeClr val="tx1"/>
              </a:solidFill>
              <a:latin typeface="Lucida Calligraphy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sz="2800" dirty="0" smtClean="0">
                <a:latin typeface="Lucida Calligraphy" pitchFamily="66" charset="0"/>
              </a:rPr>
              <a:t> </a:t>
            </a:r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My Granny </a:t>
            </a:r>
            <a:r>
              <a:rPr lang="en-US" sz="2800" u="sng" dirty="0" smtClean="0">
                <a:solidFill>
                  <a:srgbClr val="FFFF00"/>
                </a:solidFill>
                <a:latin typeface="Lucida Calligraphy" pitchFamily="66" charset="0"/>
              </a:rPr>
              <a:t>will say</a:t>
            </a:r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, “You need to eat well.”</a:t>
            </a:r>
            <a:endParaRPr lang="en-IN" sz="2800" dirty="0" smtClean="0">
              <a:solidFill>
                <a:srgbClr val="FFFF00"/>
              </a:solidFill>
              <a:latin typeface="Lucida Calligraphy" pitchFamily="66" charset="0"/>
            </a:endParaRPr>
          </a:p>
          <a:p>
            <a:pPr>
              <a:buNone/>
            </a:pPr>
            <a:r>
              <a:rPr lang="en-US" sz="2800" dirty="0" smtClean="0">
                <a:solidFill>
                  <a:schemeClr val="tx1"/>
                </a:solidFill>
                <a:latin typeface="Lucida Calligraphy" pitchFamily="66" charset="0"/>
              </a:rPr>
              <a:t>My </a:t>
            </a:r>
            <a:r>
              <a:rPr lang="en-US" sz="2800" dirty="0">
                <a:solidFill>
                  <a:schemeClr val="tx1"/>
                </a:solidFill>
                <a:latin typeface="Lucida Calligraphy" pitchFamily="66" charset="0"/>
              </a:rPr>
              <a:t>Granny will say that </a:t>
            </a:r>
            <a:r>
              <a:rPr lang="en-US" sz="2800" dirty="0" smtClean="0">
                <a:solidFill>
                  <a:schemeClr val="tx1"/>
                </a:solidFill>
                <a:latin typeface="Lucida Calligraphy" pitchFamily="66" charset="0"/>
              </a:rPr>
              <a:t>you need to </a:t>
            </a:r>
            <a:r>
              <a:rPr lang="en-US" sz="2800" dirty="0">
                <a:solidFill>
                  <a:schemeClr val="tx1"/>
                </a:solidFill>
                <a:latin typeface="Lucida Calligraphy" pitchFamily="66" charset="0"/>
              </a:rPr>
              <a:t>eat </a:t>
            </a:r>
            <a:r>
              <a:rPr lang="en-US" sz="2800" dirty="0" smtClean="0">
                <a:solidFill>
                  <a:schemeClr val="tx1"/>
                </a:solidFill>
                <a:latin typeface="Lucida Calligraphy" pitchFamily="66" charset="0"/>
              </a:rPr>
              <a:t>well.</a:t>
            </a:r>
            <a:endParaRPr lang="en-IN" sz="2800" dirty="0">
              <a:solidFill>
                <a:schemeClr val="tx1"/>
              </a:solidFill>
              <a:latin typeface="Lucida Calligraphy" pitchFamily="66" charset="0"/>
            </a:endParaRPr>
          </a:p>
          <a:p>
            <a:endParaRPr lang="en-US" dirty="0"/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79  E" pathEditMode="relative" ptsTypes="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79  E" pathEditMode="relative" ptsTypes="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79  E" pathEditMode="relative" ptsTypes="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79  E" pathEditMode="relative" ptsTypes="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79  E" pathEditMode="relative" ptsTypes="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8900000" scaled="0"/>
            <a:tileRect/>
          </a:gra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lvl="0" algn="l"/>
            <a:r>
              <a:rPr lang="en-US" sz="18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800" b="1" dirty="0" smtClean="0">
                <a:latin typeface="Arial" pitchFamily="34" charset="0"/>
                <a:cs typeface="Arial" pitchFamily="34" charset="0"/>
              </a:rPr>
            </a:br>
            <a:r>
              <a:rPr lang="en-US" sz="18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1800" b="1" dirty="0">
                <a:latin typeface="Arial" pitchFamily="34" charset="0"/>
                <a:cs typeface="Arial" pitchFamily="34" charset="0"/>
              </a:rPr>
            </a:br>
            <a:r>
              <a:rPr lang="en-US" sz="18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800" b="1" dirty="0" smtClean="0">
                <a:latin typeface="Arial" pitchFamily="34" charset="0"/>
                <a:cs typeface="Arial" pitchFamily="34" charset="0"/>
              </a:rPr>
            </a:br>
            <a:r>
              <a:rPr lang="en-US" sz="2700" dirty="0" smtClean="0">
                <a:solidFill>
                  <a:srgbClr val="7030A0"/>
                </a:solidFill>
                <a:latin typeface="Lucida Calligraphy" pitchFamily="66" charset="0"/>
                <a:cs typeface="Arial" pitchFamily="34" charset="0"/>
              </a:rPr>
              <a:t>If </a:t>
            </a:r>
            <a:r>
              <a:rPr lang="en-US" sz="2700" dirty="0">
                <a:solidFill>
                  <a:srgbClr val="7030A0"/>
                </a:solidFill>
                <a:latin typeface="Lucida Calligraphy" pitchFamily="66" charset="0"/>
                <a:cs typeface="Arial" pitchFamily="34" charset="0"/>
              </a:rPr>
              <a:t>the </a:t>
            </a:r>
            <a:r>
              <a:rPr lang="en-US" sz="2700" u="sng" dirty="0">
                <a:solidFill>
                  <a:srgbClr val="7030A0"/>
                </a:solidFill>
                <a:latin typeface="Lucida Calligraphy" pitchFamily="66" charset="0"/>
                <a:cs typeface="Arial" pitchFamily="34" charset="0"/>
              </a:rPr>
              <a:t>reporting verb </a:t>
            </a:r>
            <a:r>
              <a:rPr lang="en-US" sz="2700" dirty="0">
                <a:solidFill>
                  <a:srgbClr val="7030A0"/>
                </a:solidFill>
                <a:latin typeface="Lucida Calligraphy" pitchFamily="66" charset="0"/>
                <a:cs typeface="Arial" pitchFamily="34" charset="0"/>
              </a:rPr>
              <a:t>is in the </a:t>
            </a:r>
            <a:r>
              <a:rPr lang="en-US" sz="2700" u="sng" dirty="0">
                <a:solidFill>
                  <a:srgbClr val="7030A0"/>
                </a:solidFill>
                <a:latin typeface="Lucida Calligraphy" pitchFamily="66" charset="0"/>
                <a:cs typeface="Arial" pitchFamily="34" charset="0"/>
              </a:rPr>
              <a:t>past tense </a:t>
            </a:r>
            <a:r>
              <a:rPr lang="en-US" sz="2700" dirty="0">
                <a:solidFill>
                  <a:srgbClr val="7030A0"/>
                </a:solidFill>
                <a:latin typeface="Lucida Calligraphy" pitchFamily="66" charset="0"/>
                <a:cs typeface="Arial" pitchFamily="34" charset="0"/>
              </a:rPr>
              <a:t>in the direct speech statement ,then the </a:t>
            </a:r>
            <a:r>
              <a:rPr lang="en-US" sz="2700" u="sng" dirty="0">
                <a:solidFill>
                  <a:srgbClr val="7030A0"/>
                </a:solidFill>
                <a:latin typeface="Lucida Calligraphy" pitchFamily="66" charset="0"/>
                <a:cs typeface="Arial" pitchFamily="34" charset="0"/>
              </a:rPr>
              <a:t>verbs</a:t>
            </a:r>
            <a:r>
              <a:rPr lang="en-US" sz="2700" dirty="0">
                <a:solidFill>
                  <a:srgbClr val="7030A0"/>
                </a:solidFill>
                <a:latin typeface="Lucida Calligraphy" pitchFamily="66" charset="0"/>
                <a:cs typeface="Arial" pitchFamily="34" charset="0"/>
              </a:rPr>
              <a:t> within the inverted commas will undergo corresponding </a:t>
            </a:r>
            <a:r>
              <a:rPr lang="en-US" sz="2700" u="sng" dirty="0">
                <a:solidFill>
                  <a:srgbClr val="7030A0"/>
                </a:solidFill>
                <a:latin typeface="Lucida Calligraphy" pitchFamily="66" charset="0"/>
                <a:cs typeface="Arial" pitchFamily="34" charset="0"/>
              </a:rPr>
              <a:t>changes</a:t>
            </a:r>
            <a:r>
              <a:rPr lang="en-US" sz="2700" dirty="0">
                <a:solidFill>
                  <a:srgbClr val="7030A0"/>
                </a:solidFill>
                <a:latin typeface="Lucida Calligraphy" pitchFamily="66" charset="0"/>
                <a:cs typeface="Arial" pitchFamily="34" charset="0"/>
              </a:rPr>
              <a:t> in the indirect speech </a:t>
            </a:r>
            <a:r>
              <a:rPr lang="en-US" sz="2700" dirty="0" smtClean="0">
                <a:solidFill>
                  <a:srgbClr val="7030A0"/>
                </a:solidFill>
                <a:latin typeface="Lucida Calligraphy" pitchFamily="66" charset="0"/>
                <a:cs typeface="Arial" pitchFamily="34" charset="0"/>
              </a:rPr>
              <a:t>statements.</a:t>
            </a:r>
            <a:r>
              <a:rPr lang="en-IN" sz="2700" dirty="0">
                <a:solidFill>
                  <a:srgbClr val="7030A0"/>
                </a:solidFill>
                <a:latin typeface="Lucida Calligraphy" pitchFamily="66" charset="0"/>
                <a:cs typeface="Arial" pitchFamily="34" charset="0"/>
              </a:rPr>
              <a:t/>
            </a:r>
            <a:br>
              <a:rPr lang="en-IN" sz="2700" dirty="0">
                <a:solidFill>
                  <a:srgbClr val="7030A0"/>
                </a:solidFill>
                <a:latin typeface="Lucida Calligraphy" pitchFamily="66" charset="0"/>
                <a:cs typeface="Arial" pitchFamily="34" charset="0"/>
              </a:rPr>
            </a:br>
            <a:r>
              <a:rPr lang="en-US" sz="2700" dirty="0">
                <a:solidFill>
                  <a:srgbClr val="7030A0"/>
                </a:solidFill>
                <a:latin typeface="Lucida Calligraphy" pitchFamily="66" charset="0"/>
                <a:cs typeface="Arial" pitchFamily="34" charset="0"/>
              </a:rPr>
              <a:t> </a:t>
            </a:r>
            <a:r>
              <a:rPr lang="en-IN" sz="6000" dirty="0">
                <a:latin typeface="Lucida Calligraphy" pitchFamily="66" charset="0"/>
              </a:rPr>
              <a:t/>
            </a:r>
            <a:br>
              <a:rPr lang="en-IN" sz="6000" dirty="0">
                <a:latin typeface="Lucida Calligraphy" pitchFamily="66" charset="0"/>
              </a:rPr>
            </a:br>
            <a:endParaRPr lang="en-US" dirty="0">
              <a:latin typeface="Lucida Calligraphy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320480"/>
          </a:xfr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rect">
              <a:fillToRect t="100000" r="100000"/>
            </a:path>
            <a:tileRect l="-100000" b="-100000"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lvl="0" algn="just">
              <a:buNone/>
            </a:pPr>
            <a:r>
              <a:rPr lang="en-US" sz="2400" u="sng" dirty="0" smtClean="0">
                <a:solidFill>
                  <a:schemeClr val="tx1"/>
                </a:solidFill>
                <a:latin typeface="Lucida Calligraphy" pitchFamily="66" charset="0"/>
                <a:ea typeface="Calibri"/>
                <a:cs typeface="Arial" pitchFamily="34" charset="0"/>
              </a:rPr>
              <a:t>Simple Present  becomes Simple Past</a:t>
            </a:r>
            <a:endParaRPr lang="en-IN" sz="2400" dirty="0" smtClean="0">
              <a:solidFill>
                <a:schemeClr val="tx1"/>
              </a:solidFill>
              <a:latin typeface="Lucida Calligraphy" pitchFamily="66" charset="0"/>
              <a:ea typeface="Calibri"/>
              <a:cs typeface="Arial" pitchFamily="34" charset="0"/>
            </a:endParaRPr>
          </a:p>
          <a:p>
            <a:pPr marL="457200" algn="just">
              <a:spcAft>
                <a:spcPts val="0"/>
              </a:spcAft>
              <a:buFont typeface="Wingdings" pitchFamily="2" charset="2"/>
              <a:buChar char="q"/>
            </a:pPr>
            <a:r>
              <a:rPr lang="en-US" sz="2400" dirty="0" smtClean="0">
                <a:solidFill>
                  <a:srgbClr val="002060"/>
                </a:solidFill>
                <a:latin typeface="Lucida Calligraphy" pitchFamily="66" charset="0"/>
                <a:ea typeface="Calibri"/>
                <a:cs typeface="Arial" pitchFamily="34" charset="0"/>
              </a:rPr>
              <a:t>The girl said, “The flower </a:t>
            </a:r>
            <a:r>
              <a:rPr lang="en-US" sz="2400" u="sng" dirty="0" smtClean="0">
                <a:solidFill>
                  <a:srgbClr val="002060"/>
                </a:solidFill>
                <a:latin typeface="Lucida Calligraphy" pitchFamily="66" charset="0"/>
                <a:ea typeface="Calibri"/>
                <a:cs typeface="Arial" pitchFamily="34" charset="0"/>
              </a:rPr>
              <a:t>is</a:t>
            </a:r>
            <a:r>
              <a:rPr lang="en-US" sz="2400" dirty="0" smtClean="0">
                <a:solidFill>
                  <a:srgbClr val="002060"/>
                </a:solidFill>
                <a:latin typeface="Lucida Calligraphy" pitchFamily="66" charset="0"/>
                <a:ea typeface="Calibri"/>
                <a:cs typeface="Arial" pitchFamily="34" charset="0"/>
              </a:rPr>
              <a:t> pretty.”</a:t>
            </a:r>
            <a:endParaRPr lang="en-IN" sz="2400" dirty="0" smtClean="0">
              <a:solidFill>
                <a:srgbClr val="002060"/>
              </a:solidFill>
              <a:latin typeface="Lucida Calligraphy" pitchFamily="66" charset="0"/>
              <a:ea typeface="Calibri"/>
              <a:cs typeface="Arial" pitchFamily="34" charset="0"/>
            </a:endParaRPr>
          </a:p>
          <a:p>
            <a:pPr marL="457200" algn="just">
              <a:spcAft>
                <a:spcPts val="0"/>
              </a:spcAft>
              <a:buNone/>
            </a:pP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Lucida Calligraphy" pitchFamily="66" charset="0"/>
                <a:ea typeface="Calibri"/>
                <a:cs typeface="Arial" pitchFamily="34" charset="0"/>
              </a:rPr>
              <a:t>The girl said that the flower </a:t>
            </a:r>
            <a:r>
              <a:rPr lang="en-US" sz="2400" u="sng" dirty="0" smtClean="0">
                <a:solidFill>
                  <a:schemeClr val="accent2">
                    <a:lumMod val="50000"/>
                  </a:schemeClr>
                </a:solidFill>
                <a:latin typeface="Lucida Calligraphy" pitchFamily="66" charset="0"/>
                <a:ea typeface="Calibri"/>
                <a:cs typeface="Arial" pitchFamily="34" charset="0"/>
              </a:rPr>
              <a:t>was</a:t>
            </a:r>
          </a:p>
          <a:p>
            <a:pPr marL="457200" algn="just">
              <a:spcAft>
                <a:spcPts val="0"/>
              </a:spcAft>
              <a:buNone/>
            </a:pP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Lucida Calligraphy" pitchFamily="66" charset="0"/>
                <a:ea typeface="Calibri"/>
                <a:cs typeface="Arial" pitchFamily="34" charset="0"/>
              </a:rPr>
              <a:t> pretty.</a:t>
            </a:r>
            <a:endParaRPr lang="en-US" sz="2400" u="sng" dirty="0" smtClean="0">
              <a:solidFill>
                <a:schemeClr val="accent2">
                  <a:lumMod val="50000"/>
                </a:schemeClr>
              </a:solidFill>
              <a:latin typeface="Lucida Calligraphy" pitchFamily="66" charset="0"/>
              <a:ea typeface="Calibri"/>
              <a:cs typeface="Arial" pitchFamily="34" charset="0"/>
            </a:endParaRPr>
          </a:p>
          <a:p>
            <a:pPr marL="457200" lvl="0" algn="just">
              <a:spcBef>
                <a:spcPts val="1000"/>
              </a:spcBef>
              <a:buNone/>
            </a:pPr>
            <a:r>
              <a:rPr lang="en-US" sz="2400" u="sng" dirty="0" smtClean="0">
                <a:solidFill>
                  <a:schemeClr val="tx1"/>
                </a:solidFill>
                <a:latin typeface="Lucida Calligraphy" pitchFamily="66" charset="0"/>
                <a:ea typeface="Calibri"/>
                <a:cs typeface="Arial" pitchFamily="34" charset="0"/>
              </a:rPr>
              <a:t>Present Continuous becomes Past Continuous</a:t>
            </a:r>
            <a:endParaRPr lang="en-IN" sz="2400" dirty="0" smtClean="0">
              <a:solidFill>
                <a:schemeClr val="tx1"/>
              </a:solidFill>
              <a:latin typeface="Lucida Calligraphy" pitchFamily="66" charset="0"/>
              <a:ea typeface="Calibri"/>
              <a:cs typeface="Arial" pitchFamily="34" charset="0"/>
            </a:endParaRPr>
          </a:p>
          <a:p>
            <a:pPr marL="457200" algn="just">
              <a:spcAft>
                <a:spcPts val="0"/>
              </a:spcAft>
              <a:buFont typeface="Wingdings" pitchFamily="2" charset="2"/>
              <a:buChar char="q"/>
            </a:pPr>
            <a:r>
              <a:rPr lang="en-US" sz="2400" dirty="0" smtClean="0">
                <a:solidFill>
                  <a:srgbClr val="002060"/>
                </a:solidFill>
                <a:latin typeface="Lucida Calligraphy" pitchFamily="66" charset="0"/>
                <a:ea typeface="Calibri"/>
                <a:cs typeface="Arial" pitchFamily="34" charset="0"/>
              </a:rPr>
              <a:t>The old man said, “The rain </a:t>
            </a:r>
            <a:r>
              <a:rPr lang="en-US" sz="2400" u="sng" dirty="0" smtClean="0">
                <a:solidFill>
                  <a:srgbClr val="002060"/>
                </a:solidFill>
                <a:latin typeface="Lucida Calligraphy" pitchFamily="66" charset="0"/>
                <a:ea typeface="Calibri"/>
                <a:cs typeface="Arial" pitchFamily="34" charset="0"/>
              </a:rPr>
              <a:t>is falling </a:t>
            </a:r>
            <a:r>
              <a:rPr lang="en-US" sz="2400" dirty="0" smtClean="0">
                <a:solidFill>
                  <a:srgbClr val="002060"/>
                </a:solidFill>
                <a:latin typeface="Lucida Calligraphy" pitchFamily="66" charset="0"/>
                <a:ea typeface="Calibri"/>
                <a:cs typeface="Arial" pitchFamily="34" charset="0"/>
              </a:rPr>
              <a:t>very heavily.”</a:t>
            </a:r>
            <a:endParaRPr lang="en-IN" sz="2400" dirty="0" smtClean="0">
              <a:solidFill>
                <a:srgbClr val="002060"/>
              </a:solidFill>
              <a:latin typeface="Lucida Calligraphy" pitchFamily="66" charset="0"/>
              <a:ea typeface="Calibri"/>
              <a:cs typeface="Arial" pitchFamily="34" charset="0"/>
            </a:endParaRPr>
          </a:p>
          <a:p>
            <a:pPr marL="457200" algn="just">
              <a:spcAft>
                <a:spcPts val="0"/>
              </a:spcAft>
              <a:buNone/>
            </a:pP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Lucida Calligraphy" pitchFamily="66" charset="0"/>
                <a:ea typeface="Calibri"/>
                <a:cs typeface="Arial" pitchFamily="34" charset="0"/>
              </a:rPr>
              <a:t>The old man said that the rain </a:t>
            </a:r>
          </a:p>
          <a:p>
            <a:pPr marL="457200" algn="just">
              <a:spcAft>
                <a:spcPts val="0"/>
              </a:spcAft>
              <a:buNone/>
            </a:pP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Lucida Calligraphy" pitchFamily="66" charset="0"/>
                <a:ea typeface="Calibri"/>
                <a:cs typeface="Arial" pitchFamily="34" charset="0"/>
              </a:rPr>
              <a:t>	</a:t>
            </a:r>
            <a:r>
              <a:rPr lang="en-US" sz="2400" u="sng" dirty="0" smtClean="0">
                <a:solidFill>
                  <a:schemeClr val="accent2">
                    <a:lumMod val="50000"/>
                  </a:schemeClr>
                </a:solidFill>
                <a:latin typeface="Lucida Calligraphy" pitchFamily="66" charset="0"/>
                <a:ea typeface="Calibri"/>
                <a:cs typeface="Arial" pitchFamily="34" charset="0"/>
              </a:rPr>
              <a:t>was falling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Lucida Calligraphy" pitchFamily="66" charset="0"/>
                <a:ea typeface="Calibri"/>
                <a:cs typeface="Arial" pitchFamily="34" charset="0"/>
              </a:rPr>
              <a:t> very heavily.</a:t>
            </a:r>
            <a:endParaRPr lang="en-IN" sz="2400" dirty="0" smtClean="0">
              <a:solidFill>
                <a:schemeClr val="accent2">
                  <a:lumMod val="50000"/>
                </a:schemeClr>
              </a:solidFill>
              <a:latin typeface="Lucida Calligraphy" pitchFamily="66" charset="0"/>
              <a:ea typeface="Calibri"/>
              <a:cs typeface="Arial" pitchFamily="34" charset="0"/>
            </a:endParaRPr>
          </a:p>
          <a:p>
            <a:endParaRPr lang="en-US" sz="2000" b="1" dirty="0"/>
          </a:p>
        </p:txBody>
      </p:sp>
      <p:pic>
        <p:nvPicPr>
          <p:cNvPr id="5122" name="Picture 2" descr="C:\Users\Poojahooda\AppData\Local\Microsoft\Windows\Temporary Internet Files\Content.IE5\O6LC0EMU\MP9004466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286" y="2420889"/>
            <a:ext cx="1769162" cy="13681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124" name="Picture 4" descr="C:\Program Files\Microsoft Office\MEDIA\CAGCAT10\j0293828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5013176"/>
            <a:ext cx="1094372" cy="11521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" decel="100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000"/>
                            </p:stCondLst>
                            <p:childTnLst>
                              <p:par>
                                <p:cTn id="6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  <a:reflection blurRad="6350" stA="50000" endA="300" endPos="38500" dist="50800" dir="5400000" sy="-100000" algn="bl" rotWithShape="0"/>
                </a:effectLst>
                <a:tableStyleId>{284E427A-3D55-4303-BF80-6455036E1DE7}</a:tableStyleId>
              </a:tblPr>
              <a:tblGrid>
                <a:gridCol w="4492487"/>
                <a:gridCol w="4651513"/>
              </a:tblGrid>
              <a:tr h="228600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2400" b="0" u="sng" dirty="0">
                          <a:solidFill>
                            <a:srgbClr val="FFFF00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Present Perfect</a:t>
                      </a:r>
                      <a:endParaRPr lang="en-IN" sz="2400" b="0" dirty="0">
                        <a:solidFill>
                          <a:srgbClr val="FFFF00"/>
                        </a:solidFill>
                        <a:latin typeface="Lucida Calligraphy" pitchFamily="66" charset="0"/>
                        <a:cs typeface="Arial" pitchFamily="34" charset="0"/>
                      </a:endParaRPr>
                    </a:p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E.g.-The Principal said, “All the students </a:t>
                      </a:r>
                      <a:r>
                        <a:rPr lang="en-US" sz="2400" b="0" u="sng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have passed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.”</a:t>
                      </a:r>
                      <a:endParaRPr lang="en-IN" sz="2400" b="0" dirty="0">
                        <a:solidFill>
                          <a:schemeClr val="tx1"/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1633" marR="61633" marT="0" marB="0"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13000">
                          <a:srgbClr val="0047FF"/>
                        </a:gs>
                        <a:gs pos="28000">
                          <a:srgbClr val="000082"/>
                        </a:gs>
                        <a:gs pos="42999">
                          <a:srgbClr val="0047FF"/>
                        </a:gs>
                        <a:gs pos="58000">
                          <a:srgbClr val="000082"/>
                        </a:gs>
                        <a:gs pos="72000">
                          <a:srgbClr val="0047FF"/>
                        </a:gs>
                        <a:gs pos="87000">
                          <a:srgbClr val="000082"/>
                        </a:gs>
                        <a:gs pos="100000">
                          <a:srgbClr val="0047F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0" u="sng" dirty="0">
                          <a:solidFill>
                            <a:srgbClr val="FFFF00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Past Perfect</a:t>
                      </a:r>
                      <a:endParaRPr lang="en-IN" sz="2400" b="0" dirty="0">
                        <a:solidFill>
                          <a:srgbClr val="FFFF00"/>
                        </a:solidFill>
                        <a:latin typeface="Lucida Calligraphy" pitchFamily="66" charset="0"/>
                        <a:cs typeface="Arial" pitchFamily="34" charset="0"/>
                      </a:endParaRPr>
                    </a:p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The Principal said that all the students </a:t>
                      </a:r>
                      <a:r>
                        <a:rPr lang="en-US" sz="2400" b="0" u="sng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had passed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.</a:t>
                      </a:r>
                      <a:endParaRPr lang="en-IN" sz="2400" b="0" dirty="0">
                        <a:solidFill>
                          <a:schemeClr val="tx1"/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1633" marR="61633" marT="0" marB="0"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13000">
                          <a:srgbClr val="0047FF"/>
                        </a:gs>
                        <a:gs pos="28000">
                          <a:srgbClr val="000082"/>
                        </a:gs>
                        <a:gs pos="42999">
                          <a:srgbClr val="0047FF"/>
                        </a:gs>
                        <a:gs pos="58000">
                          <a:srgbClr val="000082"/>
                        </a:gs>
                        <a:gs pos="72000">
                          <a:srgbClr val="0047FF"/>
                        </a:gs>
                        <a:gs pos="87000">
                          <a:srgbClr val="000082"/>
                        </a:gs>
                        <a:gs pos="100000">
                          <a:srgbClr val="0047F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228600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2400" b="0" u="sng" dirty="0">
                          <a:solidFill>
                            <a:srgbClr val="FFFF00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Simple Past</a:t>
                      </a:r>
                      <a:endParaRPr lang="en-IN" sz="2400" b="0" dirty="0">
                        <a:solidFill>
                          <a:srgbClr val="FFFF00"/>
                        </a:solidFill>
                        <a:latin typeface="Lucida Calligraphy" pitchFamily="66" charset="0"/>
                        <a:cs typeface="Arial" pitchFamily="34" charset="0"/>
                      </a:endParaRPr>
                    </a:p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E.g. - Rohan said. “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Sheetal</a:t>
                      </a:r>
                      <a:r>
                        <a:rPr lang="en-US" sz="2400" b="0" baseline="0" dirty="0" smtClean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 </a:t>
                      </a:r>
                      <a:r>
                        <a:rPr lang="en-US" sz="2400" b="0" u="sng" dirty="0" smtClean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arrived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 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yesterday.”</a:t>
                      </a:r>
                      <a:endParaRPr lang="en-IN" sz="2400" b="0" dirty="0">
                        <a:solidFill>
                          <a:schemeClr val="tx1"/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1633" marR="61633" marT="0" marB="0"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13000">
                          <a:srgbClr val="0047FF"/>
                        </a:gs>
                        <a:gs pos="28000">
                          <a:srgbClr val="000082"/>
                        </a:gs>
                        <a:gs pos="42999">
                          <a:srgbClr val="0047FF"/>
                        </a:gs>
                        <a:gs pos="58000">
                          <a:srgbClr val="000082"/>
                        </a:gs>
                        <a:gs pos="72000">
                          <a:srgbClr val="0047FF"/>
                        </a:gs>
                        <a:gs pos="87000">
                          <a:srgbClr val="000082"/>
                        </a:gs>
                        <a:gs pos="100000">
                          <a:srgbClr val="0047F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0" u="sng" dirty="0">
                          <a:solidFill>
                            <a:srgbClr val="FFFF00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Past Perfect</a:t>
                      </a:r>
                      <a:endParaRPr lang="en-IN" sz="2400" b="0" dirty="0">
                        <a:solidFill>
                          <a:srgbClr val="FFFF00"/>
                        </a:solidFill>
                        <a:latin typeface="Lucida Calligraphy" pitchFamily="66" charset="0"/>
                        <a:cs typeface="Arial" pitchFamily="34" charset="0"/>
                      </a:endParaRPr>
                    </a:p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Rohan said that Sheetal </a:t>
                      </a:r>
                      <a:r>
                        <a:rPr lang="en-US" sz="2400" b="0" u="sng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had arrived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 the previous day.</a:t>
                      </a:r>
                      <a:endParaRPr lang="en-IN" sz="2400" b="0" dirty="0">
                        <a:solidFill>
                          <a:schemeClr val="tx1"/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1633" marR="61633" marT="0" marB="0"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13000">
                          <a:srgbClr val="0047FF"/>
                        </a:gs>
                        <a:gs pos="28000">
                          <a:srgbClr val="000082"/>
                        </a:gs>
                        <a:gs pos="42999">
                          <a:srgbClr val="0047FF"/>
                        </a:gs>
                        <a:gs pos="58000">
                          <a:srgbClr val="000082"/>
                        </a:gs>
                        <a:gs pos="72000">
                          <a:srgbClr val="0047FF"/>
                        </a:gs>
                        <a:gs pos="87000">
                          <a:srgbClr val="000082"/>
                        </a:gs>
                        <a:gs pos="100000">
                          <a:srgbClr val="0047F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2286000">
                <a:tc>
                  <a:txBody>
                    <a:bodyPr/>
                    <a:lstStyle/>
                    <a:p>
                      <a:pPr marL="457200" algn="l">
                        <a:lnSpc>
                          <a:spcPct val="15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2400" b="0" u="sng" dirty="0">
                          <a:solidFill>
                            <a:srgbClr val="FFFF00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Modals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 changes into </a:t>
                      </a:r>
                      <a:r>
                        <a:rPr lang="en-US" sz="2400" b="0" u="sng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their past forms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 </a:t>
                      </a:r>
                      <a:endParaRPr lang="en-IN" sz="2400" b="0" dirty="0">
                        <a:solidFill>
                          <a:schemeClr val="tx1"/>
                        </a:solidFill>
                        <a:latin typeface="Lucida Calligraphy" pitchFamily="66" charset="0"/>
                        <a:cs typeface="Arial" pitchFamily="34" charset="0"/>
                      </a:endParaRPr>
                    </a:p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E.g. - He said, “She </a:t>
                      </a:r>
                      <a:r>
                        <a:rPr lang="en-US" sz="2400" b="0" u="sng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can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 dance.”</a:t>
                      </a:r>
                      <a:endParaRPr lang="en-IN" sz="2400" b="0" dirty="0">
                        <a:solidFill>
                          <a:schemeClr val="tx1"/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1633" marR="61633" marT="0" marB="0"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13000">
                          <a:srgbClr val="0047FF"/>
                        </a:gs>
                        <a:gs pos="28000">
                          <a:srgbClr val="000082"/>
                        </a:gs>
                        <a:gs pos="42999">
                          <a:srgbClr val="0047FF"/>
                        </a:gs>
                        <a:gs pos="58000">
                          <a:srgbClr val="000082"/>
                        </a:gs>
                        <a:gs pos="72000">
                          <a:srgbClr val="0047FF"/>
                        </a:gs>
                        <a:gs pos="87000">
                          <a:srgbClr val="000082"/>
                        </a:gs>
                        <a:gs pos="100000">
                          <a:srgbClr val="0047F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2400" b="0" dirty="0">
                        <a:solidFill>
                          <a:schemeClr val="tx1"/>
                        </a:solidFill>
                        <a:latin typeface="Lucida Calligraphy" pitchFamily="66" charset="0"/>
                        <a:cs typeface="Arial" pitchFamily="34" charset="0"/>
                      </a:endParaRPr>
                    </a:p>
                    <a:p>
                      <a:pPr marL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He said that she </a:t>
                      </a:r>
                      <a:r>
                        <a:rPr lang="en-US" sz="2400" b="0" u="sng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could 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Lucida Calligraphy" pitchFamily="66" charset="0"/>
                          <a:cs typeface="Arial" pitchFamily="34" charset="0"/>
                        </a:rPr>
                        <a:t>dance.</a:t>
                      </a:r>
                      <a:endParaRPr lang="en-IN" sz="2400" b="0" dirty="0">
                        <a:solidFill>
                          <a:schemeClr val="tx1"/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1633" marR="61633" marT="0" marB="0">
                    <a:gradFill flip="none" rotWithShape="1">
                      <a:gsLst>
                        <a:gs pos="0">
                          <a:schemeClr val="accent3">
                            <a:lumMod val="75000"/>
                          </a:schemeClr>
                        </a:gs>
                        <a:gs pos="13000">
                          <a:srgbClr val="0047FF"/>
                        </a:gs>
                        <a:gs pos="28000">
                          <a:srgbClr val="000082"/>
                        </a:gs>
                        <a:gs pos="42999">
                          <a:srgbClr val="0047FF"/>
                        </a:gs>
                        <a:gs pos="58000">
                          <a:srgbClr val="000082"/>
                        </a:gs>
                        <a:gs pos="72000">
                          <a:srgbClr val="0047FF"/>
                        </a:gs>
                        <a:gs pos="87000">
                          <a:srgbClr val="000082"/>
                        </a:gs>
                        <a:gs pos="100000">
                          <a:srgbClr val="0047FF"/>
                        </a:gs>
                      </a:gsLst>
                      <a:path path="rect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0" y="58847"/>
            <a:ext cx="9144000" cy="6740307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  <a:tileRect/>
          </a:gradFill>
          <a:ln>
            <a:solidFill>
              <a:schemeClr val="bg2"/>
            </a:solidFill>
            <a:headEnd/>
            <a:tailEnd/>
          </a:ln>
          <a:effectLst>
            <a:glow rad="228600">
              <a:srgbClr val="FFFF00">
                <a:alpha val="40000"/>
              </a:srgbClr>
            </a:glow>
            <a:outerShdw blurRad="76200" dist="50800" dir="5400000" rotWithShape="0">
              <a:srgbClr val="4E3B30">
                <a:alpha val="60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Personal Pronouns change according to :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SON formula</a:t>
            </a:r>
            <a:endParaRPr kumimoji="0" 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1</a:t>
            </a:r>
            <a:r>
              <a:rPr kumimoji="0" lang="en-US" sz="2400" b="1" i="0" u="none" strike="noStrike" cap="none" normalizeH="0" baseline="3000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st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person = Subject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2</a:t>
            </a:r>
            <a:r>
              <a:rPr kumimoji="0" lang="en-US" sz="2400" b="1" i="0" u="none" strike="noStrike" cap="none" normalizeH="0" baseline="3000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nd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person= Object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3</a:t>
            </a:r>
            <a:r>
              <a:rPr kumimoji="0" lang="en-US" sz="2400" b="1" i="0" u="none" strike="noStrike" cap="none" normalizeH="0" baseline="3000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rd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person= No change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If subject of the quoted words is in 1</a:t>
            </a:r>
            <a:r>
              <a:rPr kumimoji="0" lang="en-US" sz="2400" b="1" i="0" u="none" strike="noStrike" cap="none" normalizeH="0" baseline="3000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st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person then it will change according to the subject of the reported verb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        e.g. -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He said to me, “</a:t>
            </a:r>
            <a:r>
              <a:rPr kumimoji="0" lang="en-US" sz="24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</a:t>
            </a:r>
            <a:r>
              <a:rPr kumimoji="0" lang="en-US" sz="2400" b="0" i="0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like coffee.”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         He </a:t>
            </a:r>
            <a:r>
              <a:rPr lang="en-US" sz="2400" dirty="0" smtClean="0">
                <a:solidFill>
                  <a:srgbClr val="FFFF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told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that </a:t>
            </a:r>
            <a:r>
              <a:rPr kumimoji="0" lang="en-US" sz="24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he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liked coffee.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If subject of the quoted words is in 2</a:t>
            </a:r>
            <a:r>
              <a:rPr kumimoji="0" lang="en-US" sz="2400" b="1" i="0" u="none" strike="noStrike" cap="none" normalizeH="0" baseline="3000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nd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person then it will change according to the object of reporting verb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        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e.g. -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He said to me, “</a:t>
            </a:r>
            <a:r>
              <a:rPr kumimoji="0" lang="en-US" sz="24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You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look happy.”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                    He </a:t>
            </a:r>
            <a:r>
              <a:rPr lang="en-US" sz="2400" dirty="0" smtClean="0">
                <a:solidFill>
                  <a:srgbClr val="FFFF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told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that </a:t>
            </a:r>
            <a:r>
              <a:rPr kumimoji="0" lang="en-US" sz="24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looked happy.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If the subject of the quoted words is in 3</a:t>
            </a:r>
            <a:r>
              <a:rPr kumimoji="0" lang="en-US" sz="2400" b="1" i="0" u="none" strike="noStrike" cap="none" normalizeH="0" baseline="3000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rd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person then there will be no change.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        e.g. -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He said to me, “</a:t>
            </a:r>
            <a:r>
              <a:rPr kumimoji="0" lang="en-US" sz="24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She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has already left.”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         He </a:t>
            </a:r>
            <a:r>
              <a:rPr lang="en-US" sz="2400" dirty="0" smtClean="0">
                <a:solidFill>
                  <a:srgbClr val="FFFF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told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that </a:t>
            </a:r>
            <a:r>
              <a:rPr kumimoji="0" lang="en-US" sz="2400" b="1" i="0" u="sng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she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had already left.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 descr="MM90033687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620688"/>
            <a:ext cx="1296144" cy="140830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483768" y="980728"/>
            <a:ext cx="4536504" cy="1152128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2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25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5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5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25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5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5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5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5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25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52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252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252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252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252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189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6600" dirty="0" smtClean="0">
                <a:latin typeface="French Script MT" pitchFamily="66" charset="0"/>
              </a:rPr>
              <a:t>Subject= 1</a:t>
            </a:r>
            <a:r>
              <a:rPr lang="en-US" sz="6600" baseline="30000" dirty="0" smtClean="0">
                <a:latin typeface="French Script MT" pitchFamily="66" charset="0"/>
              </a:rPr>
              <a:t>st</a:t>
            </a:r>
            <a:r>
              <a:rPr lang="en-US" sz="6600" dirty="0" smtClean="0">
                <a:latin typeface="French Script MT" pitchFamily="66" charset="0"/>
              </a:rPr>
              <a:t> Person</a:t>
            </a:r>
            <a:endParaRPr lang="en-US" sz="6600" dirty="0">
              <a:latin typeface="French Script MT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96752"/>
            <a:ext cx="8568952" cy="5400600"/>
          </a:xfr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</a:pP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sz="2800" b="1" dirty="0" smtClean="0">
                <a:solidFill>
                  <a:srgbClr val="FFFF00"/>
                </a:solidFill>
                <a:latin typeface="Lucida Calligraphy" pitchFamily="66" charset="0"/>
              </a:rPr>
              <a:t>I</a:t>
            </a:r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 said, “</a:t>
            </a:r>
            <a:r>
              <a:rPr lang="en-US" sz="2800" b="1" dirty="0" smtClean="0">
                <a:solidFill>
                  <a:srgbClr val="FFFF00"/>
                </a:solidFill>
                <a:latin typeface="Lucida Calligraphy" pitchFamily="66" charset="0"/>
              </a:rPr>
              <a:t>I</a:t>
            </a:r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 want to consult </a:t>
            </a:r>
            <a:r>
              <a:rPr lang="en-US" sz="2800" b="1" dirty="0" smtClean="0">
                <a:solidFill>
                  <a:srgbClr val="FFFF00"/>
                </a:solidFill>
                <a:latin typeface="Lucida Calligraphy" pitchFamily="66" charset="0"/>
              </a:rPr>
              <a:t>my</a:t>
            </a:r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 parents.”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                                                    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  </a:t>
            </a:r>
            <a:r>
              <a:rPr lang="en-US" sz="2800" b="1" dirty="0" smtClean="0">
                <a:solidFill>
                  <a:schemeClr val="tx1"/>
                </a:solidFill>
                <a:latin typeface="Lucida Calligraphy" pitchFamily="66" charset="0"/>
              </a:rPr>
              <a:t>I</a:t>
            </a:r>
            <a:r>
              <a:rPr lang="en-US" sz="2800" dirty="0" smtClean="0">
                <a:solidFill>
                  <a:schemeClr val="tx1"/>
                </a:solidFill>
                <a:latin typeface="Lucida Calligraphy" pitchFamily="66" charset="0"/>
              </a:rPr>
              <a:t> said that</a:t>
            </a:r>
            <a:r>
              <a:rPr lang="en-US" sz="2800" b="1" dirty="0" smtClean="0">
                <a:solidFill>
                  <a:schemeClr val="tx1"/>
                </a:solidFill>
                <a:latin typeface="Lucida Calligraphy" pitchFamily="66" charset="0"/>
              </a:rPr>
              <a:t> I </a:t>
            </a:r>
            <a:r>
              <a:rPr lang="en-US" sz="2800" dirty="0" smtClean="0">
                <a:solidFill>
                  <a:schemeClr val="tx1"/>
                </a:solidFill>
                <a:latin typeface="Lucida Calligraphy" pitchFamily="66" charset="0"/>
              </a:rPr>
              <a:t>wanted to consult </a:t>
            </a:r>
            <a:r>
              <a:rPr lang="en-US" sz="2800" b="1" dirty="0" smtClean="0">
                <a:solidFill>
                  <a:schemeClr val="tx1"/>
                </a:solidFill>
                <a:latin typeface="Lucida Calligraphy" pitchFamily="66" charset="0"/>
              </a:rPr>
              <a:t>my</a:t>
            </a:r>
            <a:r>
              <a:rPr lang="en-US" sz="2800" dirty="0" smtClean="0">
                <a:solidFill>
                  <a:schemeClr val="tx1"/>
                </a:solidFill>
                <a:latin typeface="Lucida Calligraphy" pitchFamily="66" charset="0"/>
              </a:rPr>
              <a:t> parents</a:t>
            </a:r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en-US" sz="2800" dirty="0" smtClean="0">
              <a:solidFill>
                <a:srgbClr val="FFFF00"/>
              </a:solidFill>
              <a:latin typeface="Lucida Calligraphy" pitchFamily="66" charset="0"/>
            </a:endParaRPr>
          </a:p>
          <a:p>
            <a:pPr marL="0" indent="0">
              <a:spcBef>
                <a:spcPts val="0"/>
              </a:spcBef>
            </a:pPr>
            <a:r>
              <a:rPr lang="en-US" sz="2800" b="1" dirty="0" smtClean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You said, “ </a:t>
            </a:r>
            <a:r>
              <a:rPr lang="en-US" sz="2800" b="1" dirty="0" smtClean="0">
                <a:solidFill>
                  <a:srgbClr val="FFFF00"/>
                </a:solidFill>
                <a:latin typeface="Lucida Calligraphy" pitchFamily="66" charset="0"/>
              </a:rPr>
              <a:t>I</a:t>
            </a:r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 want to consult </a:t>
            </a:r>
            <a:r>
              <a:rPr lang="en-US" sz="2800" b="1" dirty="0" smtClean="0">
                <a:solidFill>
                  <a:srgbClr val="FFFF00"/>
                </a:solidFill>
                <a:latin typeface="Lucida Calligraphy" pitchFamily="66" charset="0"/>
              </a:rPr>
              <a:t>my </a:t>
            </a:r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parents.”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                                                  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  </a:t>
            </a:r>
            <a:r>
              <a:rPr lang="en-US" sz="2800" dirty="0" smtClean="0">
                <a:solidFill>
                  <a:schemeClr val="tx1"/>
                </a:solidFill>
                <a:latin typeface="Lucida Calligraphy" pitchFamily="66" charset="0"/>
              </a:rPr>
              <a:t>You said that </a:t>
            </a:r>
            <a:r>
              <a:rPr lang="en-US" sz="2800" b="1" dirty="0" smtClean="0">
                <a:solidFill>
                  <a:schemeClr val="tx1"/>
                </a:solidFill>
                <a:latin typeface="Lucida Calligraphy" pitchFamily="66" charset="0"/>
              </a:rPr>
              <a:t>you</a:t>
            </a:r>
            <a:r>
              <a:rPr lang="en-US" sz="2800" dirty="0" smtClean="0">
                <a:solidFill>
                  <a:schemeClr val="tx1"/>
                </a:solidFill>
                <a:latin typeface="Lucida Calligraphy" pitchFamily="66" charset="0"/>
              </a:rPr>
              <a:t> wanted to consult </a:t>
            </a:r>
            <a:r>
              <a:rPr lang="en-US" sz="2800" b="1" dirty="0" smtClean="0">
                <a:solidFill>
                  <a:schemeClr val="tx1"/>
                </a:solidFill>
                <a:latin typeface="Lucida Calligraphy" pitchFamily="66" charset="0"/>
              </a:rPr>
              <a:t>your</a:t>
            </a:r>
            <a:r>
              <a:rPr lang="en-US" sz="2800" dirty="0" smtClean="0">
                <a:solidFill>
                  <a:schemeClr val="tx1"/>
                </a:solidFill>
                <a:latin typeface="Lucida Calligraphy" pitchFamily="66" charset="0"/>
              </a:rPr>
              <a:t> parents</a:t>
            </a:r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.</a:t>
            </a:r>
          </a:p>
          <a:p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She said, “ </a:t>
            </a:r>
            <a:r>
              <a:rPr lang="en-US" sz="2800" b="1" dirty="0" smtClean="0">
                <a:solidFill>
                  <a:srgbClr val="FFFF00"/>
                </a:solidFill>
                <a:latin typeface="Lucida Calligraphy" pitchFamily="66" charset="0"/>
              </a:rPr>
              <a:t>I</a:t>
            </a:r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 want to consult </a:t>
            </a:r>
            <a:r>
              <a:rPr lang="en-US" sz="2800" b="1" dirty="0" smtClean="0">
                <a:solidFill>
                  <a:srgbClr val="FFFF00"/>
                </a:solidFill>
                <a:latin typeface="Lucida Calligraphy" pitchFamily="66" charset="0"/>
              </a:rPr>
              <a:t>my</a:t>
            </a:r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 parents.</a:t>
            </a:r>
          </a:p>
          <a:p>
            <a:pPr>
              <a:buNone/>
            </a:pPr>
            <a:endParaRPr lang="en-US" sz="2800" dirty="0" smtClean="0">
              <a:solidFill>
                <a:srgbClr val="FFFF00"/>
              </a:solidFill>
              <a:latin typeface="Lucida Calligraphy" pitchFamily="66" charset="0"/>
            </a:endParaRPr>
          </a:p>
          <a:p>
            <a:pPr>
              <a:buNone/>
            </a:pPr>
            <a:r>
              <a:rPr lang="en-US" sz="2800" dirty="0" smtClean="0">
                <a:solidFill>
                  <a:schemeClr val="tx1"/>
                </a:solidFill>
                <a:latin typeface="Lucida Calligraphy" pitchFamily="66" charset="0"/>
              </a:rPr>
              <a:t>She said that </a:t>
            </a:r>
            <a:r>
              <a:rPr lang="en-US" sz="2800" b="1" dirty="0" smtClean="0">
                <a:solidFill>
                  <a:schemeClr val="tx1"/>
                </a:solidFill>
                <a:latin typeface="Lucida Calligraphy" pitchFamily="66" charset="0"/>
              </a:rPr>
              <a:t>she</a:t>
            </a:r>
            <a:r>
              <a:rPr lang="en-US" sz="2800" dirty="0" smtClean="0">
                <a:solidFill>
                  <a:schemeClr val="tx1"/>
                </a:solidFill>
                <a:latin typeface="Lucida Calligraphy" pitchFamily="66" charset="0"/>
              </a:rPr>
              <a:t> wanted to consult </a:t>
            </a:r>
            <a:r>
              <a:rPr lang="en-US" sz="2800" b="1" dirty="0" smtClean="0">
                <a:solidFill>
                  <a:schemeClr val="tx1"/>
                </a:solidFill>
                <a:latin typeface="Lucida Calligraphy" pitchFamily="66" charset="0"/>
              </a:rPr>
              <a:t>her</a:t>
            </a:r>
            <a:r>
              <a:rPr lang="en-US" sz="2800" dirty="0" smtClean="0">
                <a:solidFill>
                  <a:schemeClr val="tx1"/>
                </a:solidFill>
                <a:latin typeface="Lucida Calligraphy" pitchFamily="66" charset="0"/>
              </a:rPr>
              <a:t> parents.</a:t>
            </a:r>
            <a:endParaRPr lang="en-US" sz="28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051720" y="1772816"/>
            <a:ext cx="504056" cy="288032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5868144" y="1772816"/>
            <a:ext cx="648072" cy="216024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987824" y="3501008"/>
            <a:ext cx="504056" cy="144016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6516216" y="3429000"/>
            <a:ext cx="792088" cy="216024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2987824" y="4941168"/>
            <a:ext cx="216024" cy="43204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6516216" y="5013176"/>
            <a:ext cx="576064" cy="43204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5" presetClass="emph" presetSubtype="0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42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89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8000" dirty="0" smtClean="0">
                <a:solidFill>
                  <a:srgbClr val="FFFF00"/>
                </a:solidFill>
                <a:latin typeface="French Script MT" pitchFamily="66" charset="0"/>
              </a:rPr>
              <a:t>Object= 2</a:t>
            </a:r>
            <a:r>
              <a:rPr lang="en-US" sz="8000" baseline="30000" dirty="0" smtClean="0">
                <a:solidFill>
                  <a:srgbClr val="FFFF00"/>
                </a:solidFill>
                <a:latin typeface="French Script MT" pitchFamily="66" charset="0"/>
              </a:rPr>
              <a:t>nd</a:t>
            </a:r>
            <a:r>
              <a:rPr lang="en-US" sz="8000" dirty="0" smtClean="0">
                <a:solidFill>
                  <a:srgbClr val="FFFF00"/>
                </a:solidFill>
                <a:latin typeface="French Script MT" pitchFamily="66" charset="0"/>
              </a:rPr>
              <a:t> </a:t>
            </a:r>
            <a:r>
              <a:rPr lang="en-US" sz="8000" dirty="0" smtClean="0">
                <a:solidFill>
                  <a:srgbClr val="FFFF00"/>
                </a:solidFill>
                <a:latin typeface="French Script MT" pitchFamily="66" charset="0"/>
                <a:ea typeface="+mn-ea"/>
                <a:cs typeface="+mn-cs"/>
              </a:rPr>
              <a:t>Person</a:t>
            </a:r>
            <a:r>
              <a:rPr lang="en-US" sz="8000" dirty="0" smtClean="0">
                <a:solidFill>
                  <a:srgbClr val="FFFF00"/>
                </a:solidFill>
                <a:latin typeface="French Script MT" pitchFamily="66" charset="0"/>
              </a:rPr>
              <a:t/>
            </a:r>
            <a:br>
              <a:rPr lang="en-US" sz="8000" dirty="0" smtClean="0">
                <a:solidFill>
                  <a:srgbClr val="FFFF00"/>
                </a:solidFill>
                <a:latin typeface="French Script MT" pitchFamily="66" charset="0"/>
              </a:rPr>
            </a:br>
            <a:endParaRPr lang="en-US" sz="3600" dirty="0">
              <a:solidFill>
                <a:srgbClr val="FFFF00"/>
              </a:solidFill>
              <a:latin typeface="French Script MT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8100000" scaled="1"/>
            <a:tileRect/>
          </a:gradFill>
          <a:ln>
            <a:solidFill>
              <a:srgbClr val="7030A0"/>
            </a:solidFill>
          </a:ln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Anil said to me , “ Your parents are waiting for you.”                        </a:t>
            </a:r>
          </a:p>
          <a:p>
            <a:pPr>
              <a:lnSpc>
                <a:spcPct val="200000"/>
              </a:lnSpc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   Anil told me that </a:t>
            </a:r>
            <a:r>
              <a:rPr lang="en-US" sz="28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my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parents were waiting for </a:t>
            </a:r>
            <a:r>
              <a:rPr lang="en-US" sz="28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me.</a:t>
            </a:r>
          </a:p>
          <a:p>
            <a:pPr>
              <a:lnSpc>
                <a:spcPct val="200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Anil said to you, “ Your parents are waiting for you.”                          </a:t>
            </a:r>
          </a:p>
          <a:p>
            <a:pPr>
              <a:lnSpc>
                <a:spcPct val="200000"/>
              </a:lnSpc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   Anil told you that </a:t>
            </a:r>
            <a:r>
              <a:rPr lang="en-US" sz="28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your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parents were waiting for </a:t>
            </a:r>
            <a:r>
              <a:rPr lang="en-US" sz="28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you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Anil said to him, “ Your parents are waiting for you.”                         </a:t>
            </a:r>
          </a:p>
          <a:p>
            <a:pPr>
              <a:lnSpc>
                <a:spcPct val="200000"/>
              </a:lnSpc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  Anil told him that </a:t>
            </a:r>
            <a:r>
              <a:rPr lang="en-US" sz="28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his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parents were waiting for </a:t>
            </a:r>
            <a:r>
              <a:rPr lang="en-US" sz="28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him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3563888" y="1916832"/>
            <a:ext cx="144016" cy="43204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635896" y="3933056"/>
            <a:ext cx="0" cy="43204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3491880" y="5661248"/>
            <a:ext cx="144016" cy="43204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7812360" y="1988840"/>
            <a:ext cx="144016" cy="43204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8100392" y="3861048"/>
            <a:ext cx="144016" cy="43204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7884368" y="5661248"/>
            <a:ext cx="144016" cy="43204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5" presetClass="emph" presetSubtype="0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4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1066130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7300" dirty="0" smtClean="0">
                <a:latin typeface="French Script MT" pitchFamily="66" charset="0"/>
              </a:rPr>
              <a:t>3</a:t>
            </a:r>
            <a:r>
              <a:rPr lang="en-US" sz="7300" baseline="30000" dirty="0" smtClean="0">
                <a:latin typeface="French Script MT" pitchFamily="66" charset="0"/>
              </a:rPr>
              <a:t>rd</a:t>
            </a:r>
            <a:r>
              <a:rPr lang="en-US" sz="7300" dirty="0" smtClean="0">
                <a:latin typeface="French Script MT" pitchFamily="66" charset="0"/>
              </a:rPr>
              <a:t> person= No Change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844824"/>
            <a:ext cx="8496944" cy="4680520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endParaRPr lang="en-US" sz="3600" dirty="0" smtClean="0">
              <a:solidFill>
                <a:srgbClr val="FFFF00"/>
              </a:solidFill>
              <a:latin typeface="French Script MT" pitchFamily="66" charset="0"/>
            </a:endParaRPr>
          </a:p>
          <a:p>
            <a:r>
              <a:rPr lang="en-US" sz="3600" dirty="0" smtClean="0">
                <a:solidFill>
                  <a:srgbClr val="FFFF00"/>
                </a:solidFill>
                <a:latin typeface="French Script MT" pitchFamily="66" charset="0"/>
              </a:rPr>
              <a:t> </a:t>
            </a:r>
            <a:r>
              <a:rPr lang="en-US" sz="3600" dirty="0" smtClean="0">
                <a:solidFill>
                  <a:srgbClr val="FFFF00"/>
                </a:solidFill>
                <a:latin typeface="Lucida Calligraphy" pitchFamily="66" charset="0"/>
              </a:rPr>
              <a:t>I said to you, “ He should be trusted.”</a:t>
            </a:r>
          </a:p>
          <a:p>
            <a:pPr>
              <a:buNone/>
            </a:pPr>
            <a:endParaRPr lang="en-US" sz="3600" dirty="0" smtClean="0">
              <a:solidFill>
                <a:srgbClr val="FFFF00"/>
              </a:solidFill>
              <a:latin typeface="Lucida Calligraphy" pitchFamily="66" charset="0"/>
            </a:endParaRPr>
          </a:p>
          <a:p>
            <a:pPr>
              <a:buNone/>
            </a:pPr>
            <a:r>
              <a:rPr lang="en-US" sz="3600" dirty="0" smtClean="0">
                <a:solidFill>
                  <a:srgbClr val="FFFF00"/>
                </a:solidFill>
                <a:latin typeface="Lucida Calligraphy" pitchFamily="66" charset="0"/>
              </a:rPr>
              <a:t>     I told you that </a:t>
            </a:r>
            <a:r>
              <a:rPr lang="en-US" sz="3600" b="1" dirty="0" smtClean="0">
                <a:solidFill>
                  <a:srgbClr val="FFFF00"/>
                </a:solidFill>
                <a:latin typeface="Lucida Calligraphy" pitchFamily="66" charset="0"/>
              </a:rPr>
              <a:t>he</a:t>
            </a:r>
            <a:r>
              <a:rPr lang="en-US" sz="3600" dirty="0" smtClean="0">
                <a:solidFill>
                  <a:srgbClr val="FFFF00"/>
                </a:solidFill>
                <a:latin typeface="Lucida Calligraphy" pitchFamily="66" charset="0"/>
              </a:rPr>
              <a:t> should be trusted.</a:t>
            </a:r>
          </a:p>
          <a:p>
            <a:pPr>
              <a:buNone/>
            </a:pPr>
            <a:endParaRPr lang="en-US" sz="3600" dirty="0" smtClean="0">
              <a:solidFill>
                <a:srgbClr val="FFFF00"/>
              </a:solidFill>
              <a:latin typeface="Lucida Calligraphy" pitchFamily="66" charset="0"/>
            </a:endParaRPr>
          </a:p>
          <a:p>
            <a:r>
              <a:rPr lang="en-US" sz="3600" dirty="0" smtClean="0">
                <a:solidFill>
                  <a:srgbClr val="FFFF00"/>
                </a:solidFill>
                <a:latin typeface="Lucida Calligraphy" pitchFamily="66" charset="0"/>
              </a:rPr>
              <a:t>She said , “ She is looking for a job.”</a:t>
            </a:r>
          </a:p>
          <a:p>
            <a:pPr>
              <a:buNone/>
            </a:pPr>
            <a:endParaRPr lang="en-US" sz="3600" dirty="0" smtClean="0">
              <a:solidFill>
                <a:srgbClr val="FFFF00"/>
              </a:solidFill>
              <a:latin typeface="Lucida Calligraphy" pitchFamily="66" charset="0"/>
            </a:endParaRPr>
          </a:p>
          <a:p>
            <a:pPr>
              <a:buNone/>
            </a:pPr>
            <a:r>
              <a:rPr lang="en-US" sz="3600" dirty="0" smtClean="0">
                <a:solidFill>
                  <a:srgbClr val="FFFF00"/>
                </a:solidFill>
                <a:latin typeface="Lucida Calligraphy" pitchFamily="66" charset="0"/>
              </a:rPr>
              <a:t>   She said that </a:t>
            </a:r>
            <a:r>
              <a:rPr lang="en-US" sz="3600" b="1" dirty="0" smtClean="0">
                <a:solidFill>
                  <a:srgbClr val="FFFF00"/>
                </a:solidFill>
                <a:latin typeface="Lucida Calligraphy" pitchFamily="66" charset="0"/>
              </a:rPr>
              <a:t>she</a:t>
            </a:r>
            <a:r>
              <a:rPr lang="en-US" sz="3600" dirty="0" smtClean="0">
                <a:solidFill>
                  <a:srgbClr val="FFFF00"/>
                </a:solidFill>
                <a:latin typeface="Lucida Calligraphy" pitchFamily="66" charset="0"/>
              </a:rPr>
              <a:t> was looking for a job</a:t>
            </a:r>
            <a:r>
              <a:rPr lang="en-US" sz="3600" dirty="0" smtClean="0">
                <a:solidFill>
                  <a:srgbClr val="FFFF00"/>
                </a:solidFill>
                <a:latin typeface="Harlow Solid Italic" pitchFamily="82" charset="0"/>
              </a:rPr>
              <a:t>.</a:t>
            </a:r>
          </a:p>
          <a:p>
            <a:pPr>
              <a:buNone/>
            </a:pPr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572000" y="2852936"/>
            <a:ext cx="0" cy="576064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3635896" y="4869160"/>
            <a:ext cx="288032" cy="504056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5" presetClass="emph" presetSubtype="0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1822" y="2924944"/>
            <a:ext cx="8560357" cy="1200329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8900000" scaled="1"/>
            <a:tileRect/>
          </a:gradFill>
        </p:spPr>
        <p:txBody>
          <a:bodyPr wrap="square" lIns="91440" tIns="45720" rIns="91440" bIns="45720" anchor="ctr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7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low Solid Italic" pitchFamily="82" charset="0"/>
                <a:ea typeface="Kozuka Gothic Pr6N H" pitchFamily="34" charset="-128"/>
              </a:rPr>
              <a:t>Change of Adverbs</a:t>
            </a:r>
            <a:endParaRPr lang="en-US" sz="7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low Solid Italic" pitchFamily="82" charset="0"/>
              <a:ea typeface="Kozuka Gothic Pr6N H" pitchFamily="34" charset="-128"/>
            </a:endParaRPr>
          </a:p>
        </p:txBody>
      </p:sp>
      <p:sp>
        <p:nvSpPr>
          <p:cNvPr id="4" name="5-Point Star 3"/>
          <p:cNvSpPr/>
          <p:nvPr/>
        </p:nvSpPr>
        <p:spPr>
          <a:xfrm>
            <a:off x="3131840" y="162880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5-Point Star 4"/>
          <p:cNvSpPr/>
          <p:nvPr/>
        </p:nvSpPr>
        <p:spPr>
          <a:xfrm>
            <a:off x="7164288" y="1340768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5-Point Star 5"/>
          <p:cNvSpPr/>
          <p:nvPr/>
        </p:nvSpPr>
        <p:spPr>
          <a:xfrm>
            <a:off x="2699792" y="4653136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5-Point Star 6"/>
          <p:cNvSpPr/>
          <p:nvPr/>
        </p:nvSpPr>
        <p:spPr>
          <a:xfrm>
            <a:off x="5436096" y="5373216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>
            <a:off x="395536" y="836712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5-Point Star 8"/>
          <p:cNvSpPr/>
          <p:nvPr/>
        </p:nvSpPr>
        <p:spPr>
          <a:xfrm>
            <a:off x="5076056" y="476672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5-Point Star 9"/>
          <p:cNvSpPr/>
          <p:nvPr/>
        </p:nvSpPr>
        <p:spPr>
          <a:xfrm>
            <a:off x="755576" y="5445224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5-Point Star 10"/>
          <p:cNvSpPr/>
          <p:nvPr/>
        </p:nvSpPr>
        <p:spPr>
          <a:xfrm>
            <a:off x="7956376" y="5445224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0" y="620686"/>
          <a:ext cx="9144000" cy="5949621"/>
        </p:xfrm>
        <a:graphic>
          <a:graphicData uri="http://schemas.openxmlformats.org/drawingml/2006/table">
            <a:tbl>
              <a:tblPr/>
              <a:tblGrid>
                <a:gridCol w="4580380"/>
                <a:gridCol w="4563620"/>
              </a:tblGrid>
              <a:tr h="693035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This</a:t>
                      </a:r>
                      <a:endParaRPr lang="en-IN" sz="2400" b="1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7044" marR="67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/>
                        </a:gs>
                        <a:gs pos="20000">
                          <a:srgbClr val="000040"/>
                        </a:gs>
                        <a:gs pos="50000">
                          <a:srgbClr val="400040"/>
                        </a:gs>
                        <a:gs pos="75000">
                          <a:srgbClr val="8F0040"/>
                        </a:gs>
                        <a:gs pos="89999">
                          <a:srgbClr val="F27300"/>
                        </a:gs>
                        <a:gs pos="100000">
                          <a:srgbClr val="FFBF00"/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That</a:t>
                      </a:r>
                      <a:endParaRPr lang="en-IN" sz="2400" b="1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7044" marR="67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/>
                        </a:gs>
                        <a:gs pos="20000">
                          <a:srgbClr val="000040"/>
                        </a:gs>
                        <a:gs pos="50000">
                          <a:srgbClr val="400040"/>
                        </a:gs>
                        <a:gs pos="75000">
                          <a:srgbClr val="8F0040"/>
                        </a:gs>
                        <a:gs pos="89999">
                          <a:srgbClr val="F27300"/>
                        </a:gs>
                        <a:gs pos="100000">
                          <a:srgbClr val="FFBF00"/>
                        </a:gs>
                      </a:gsLst>
                      <a:lin ang="0" scaled="1"/>
                      <a:tileRect/>
                    </a:gradFill>
                  </a:tcPr>
                </a:tc>
              </a:tr>
              <a:tr h="693035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Today</a:t>
                      </a:r>
                      <a:endParaRPr lang="en-IN" sz="2400" b="1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7044" marR="67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/>
                        </a:gs>
                        <a:gs pos="20000">
                          <a:srgbClr val="000040"/>
                        </a:gs>
                        <a:gs pos="50000">
                          <a:srgbClr val="400040"/>
                        </a:gs>
                        <a:gs pos="75000">
                          <a:srgbClr val="8F0040"/>
                        </a:gs>
                        <a:gs pos="89999">
                          <a:srgbClr val="F27300"/>
                        </a:gs>
                        <a:gs pos="100000">
                          <a:srgbClr val="FFBF00"/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That day</a:t>
                      </a:r>
                      <a:endParaRPr lang="en-IN" sz="2400" b="1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7044" marR="67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/>
                        </a:gs>
                        <a:gs pos="20000">
                          <a:srgbClr val="000040"/>
                        </a:gs>
                        <a:gs pos="50000">
                          <a:srgbClr val="400040"/>
                        </a:gs>
                        <a:gs pos="75000">
                          <a:srgbClr val="8F0040"/>
                        </a:gs>
                        <a:gs pos="89999">
                          <a:srgbClr val="F27300"/>
                        </a:gs>
                        <a:gs pos="100000">
                          <a:srgbClr val="FFBF00"/>
                        </a:gs>
                      </a:gsLst>
                      <a:lin ang="0" scaled="1"/>
                      <a:tileRect/>
                    </a:gradFill>
                  </a:tcPr>
                </a:tc>
              </a:tr>
              <a:tr h="693035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These</a:t>
                      </a:r>
                      <a:endParaRPr lang="en-IN" sz="2400" b="1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7044" marR="67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/>
                        </a:gs>
                        <a:gs pos="20000">
                          <a:srgbClr val="000040"/>
                        </a:gs>
                        <a:gs pos="50000">
                          <a:srgbClr val="400040"/>
                        </a:gs>
                        <a:gs pos="75000">
                          <a:srgbClr val="8F0040"/>
                        </a:gs>
                        <a:gs pos="89999">
                          <a:srgbClr val="F27300"/>
                        </a:gs>
                        <a:gs pos="100000">
                          <a:srgbClr val="FFBF00"/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Those</a:t>
                      </a:r>
                      <a:endParaRPr lang="en-IN" sz="2400" b="1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7044" marR="67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/>
                        </a:gs>
                        <a:gs pos="20000">
                          <a:srgbClr val="000040"/>
                        </a:gs>
                        <a:gs pos="50000">
                          <a:srgbClr val="400040"/>
                        </a:gs>
                        <a:gs pos="75000">
                          <a:srgbClr val="8F0040"/>
                        </a:gs>
                        <a:gs pos="89999">
                          <a:srgbClr val="F27300"/>
                        </a:gs>
                        <a:gs pos="100000">
                          <a:srgbClr val="FFBF00"/>
                        </a:gs>
                      </a:gsLst>
                      <a:lin ang="0" scaled="1"/>
                      <a:tileRect/>
                    </a:gradFill>
                  </a:tcPr>
                </a:tc>
              </a:tr>
              <a:tr h="693035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Now</a:t>
                      </a:r>
                      <a:endParaRPr lang="en-IN" sz="2400" b="1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7044" marR="67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/>
                        </a:gs>
                        <a:gs pos="20000">
                          <a:srgbClr val="000040"/>
                        </a:gs>
                        <a:gs pos="50000">
                          <a:srgbClr val="400040"/>
                        </a:gs>
                        <a:gs pos="75000">
                          <a:srgbClr val="8F0040"/>
                        </a:gs>
                        <a:gs pos="89999">
                          <a:srgbClr val="F27300"/>
                        </a:gs>
                        <a:gs pos="100000">
                          <a:srgbClr val="FFBF00"/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Then</a:t>
                      </a:r>
                      <a:endParaRPr lang="en-IN" sz="2400" b="1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7044" marR="67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/>
                        </a:gs>
                        <a:gs pos="20000">
                          <a:srgbClr val="000040"/>
                        </a:gs>
                        <a:gs pos="50000">
                          <a:srgbClr val="400040"/>
                        </a:gs>
                        <a:gs pos="75000">
                          <a:srgbClr val="8F0040"/>
                        </a:gs>
                        <a:gs pos="89999">
                          <a:srgbClr val="F27300"/>
                        </a:gs>
                        <a:gs pos="100000">
                          <a:srgbClr val="FFBF00"/>
                        </a:gs>
                      </a:gsLst>
                      <a:lin ang="0" scaled="1"/>
                      <a:tileRect/>
                    </a:gradFill>
                  </a:tcPr>
                </a:tc>
              </a:tr>
              <a:tr h="693035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Here</a:t>
                      </a:r>
                      <a:endParaRPr lang="en-IN" sz="2400" b="1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7044" marR="67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/>
                        </a:gs>
                        <a:gs pos="20000">
                          <a:srgbClr val="000040"/>
                        </a:gs>
                        <a:gs pos="50000">
                          <a:srgbClr val="400040"/>
                        </a:gs>
                        <a:gs pos="75000">
                          <a:srgbClr val="8F0040"/>
                        </a:gs>
                        <a:gs pos="89999">
                          <a:srgbClr val="F27300"/>
                        </a:gs>
                        <a:gs pos="100000">
                          <a:srgbClr val="FFBF00"/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There</a:t>
                      </a:r>
                      <a:endParaRPr lang="en-IN" sz="2400" b="1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7044" marR="67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/>
                        </a:gs>
                        <a:gs pos="20000">
                          <a:srgbClr val="000040"/>
                        </a:gs>
                        <a:gs pos="50000">
                          <a:srgbClr val="400040"/>
                        </a:gs>
                        <a:gs pos="75000">
                          <a:srgbClr val="8F0040"/>
                        </a:gs>
                        <a:gs pos="89999">
                          <a:srgbClr val="F27300"/>
                        </a:gs>
                        <a:gs pos="100000">
                          <a:srgbClr val="FFBF00"/>
                        </a:gs>
                      </a:gsLst>
                      <a:lin ang="0" scaled="1"/>
                      <a:tileRect/>
                    </a:gradFill>
                  </a:tcPr>
                </a:tc>
              </a:tr>
              <a:tr h="693035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Tomorrow</a:t>
                      </a:r>
                      <a:endParaRPr lang="en-IN" sz="2400" b="1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7044" marR="67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/>
                        </a:gs>
                        <a:gs pos="20000">
                          <a:srgbClr val="000040"/>
                        </a:gs>
                        <a:gs pos="50000">
                          <a:srgbClr val="400040"/>
                        </a:gs>
                        <a:gs pos="75000">
                          <a:srgbClr val="8F0040"/>
                        </a:gs>
                        <a:gs pos="89999">
                          <a:srgbClr val="F27300"/>
                        </a:gs>
                        <a:gs pos="100000">
                          <a:srgbClr val="FFBF00"/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The </a:t>
                      </a:r>
                      <a:r>
                        <a:rPr lang="en-US" sz="2400" b="1" dirty="0" smtClean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following/ </a:t>
                      </a:r>
                      <a:r>
                        <a:rPr lang="en-US" sz="2400" b="1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next day</a:t>
                      </a:r>
                      <a:endParaRPr lang="en-IN" sz="2400" b="1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7044" marR="67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/>
                        </a:gs>
                        <a:gs pos="20000">
                          <a:srgbClr val="000040"/>
                        </a:gs>
                        <a:gs pos="50000">
                          <a:srgbClr val="400040"/>
                        </a:gs>
                        <a:gs pos="75000">
                          <a:srgbClr val="8F0040"/>
                        </a:gs>
                        <a:gs pos="89999">
                          <a:srgbClr val="F27300"/>
                        </a:gs>
                        <a:gs pos="100000">
                          <a:srgbClr val="FFBF00"/>
                        </a:gs>
                      </a:gsLst>
                      <a:lin ang="0" scaled="1"/>
                      <a:tileRect/>
                    </a:gradFill>
                  </a:tcPr>
                </a:tc>
              </a:tr>
              <a:tr h="1098376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Yesterday</a:t>
                      </a:r>
                      <a:endParaRPr lang="en-IN" sz="2400" b="1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7044" marR="67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/>
                        </a:gs>
                        <a:gs pos="20000">
                          <a:srgbClr val="000040"/>
                        </a:gs>
                        <a:gs pos="50000">
                          <a:srgbClr val="400040"/>
                        </a:gs>
                        <a:gs pos="75000">
                          <a:srgbClr val="8F0040"/>
                        </a:gs>
                        <a:gs pos="89999">
                          <a:srgbClr val="F27300"/>
                        </a:gs>
                        <a:gs pos="100000">
                          <a:srgbClr val="FFBF00"/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The previous </a:t>
                      </a:r>
                      <a:r>
                        <a:rPr lang="en-US" sz="2400" b="1" dirty="0" smtClean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day/the </a:t>
                      </a:r>
                      <a:r>
                        <a:rPr lang="en-US" sz="2400" b="1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day before</a:t>
                      </a:r>
                      <a:endParaRPr lang="en-IN" sz="2400" b="1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7044" marR="67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/>
                        </a:gs>
                        <a:gs pos="20000">
                          <a:srgbClr val="000040"/>
                        </a:gs>
                        <a:gs pos="50000">
                          <a:srgbClr val="400040"/>
                        </a:gs>
                        <a:gs pos="75000">
                          <a:srgbClr val="8F0040"/>
                        </a:gs>
                        <a:gs pos="89999">
                          <a:srgbClr val="F27300"/>
                        </a:gs>
                        <a:gs pos="100000">
                          <a:srgbClr val="FFBF00"/>
                        </a:gs>
                      </a:gsLst>
                      <a:lin ang="0" scaled="1"/>
                      <a:tileRect/>
                    </a:gradFill>
                  </a:tcPr>
                </a:tc>
              </a:tr>
              <a:tr h="693035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Tonight</a:t>
                      </a:r>
                      <a:endParaRPr lang="en-IN" sz="2400" b="1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7044" marR="67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/>
                        </a:gs>
                        <a:gs pos="20000">
                          <a:srgbClr val="000040"/>
                        </a:gs>
                        <a:gs pos="50000">
                          <a:srgbClr val="400040"/>
                        </a:gs>
                        <a:gs pos="75000">
                          <a:srgbClr val="8F0040"/>
                        </a:gs>
                        <a:gs pos="89999">
                          <a:srgbClr val="F27300"/>
                        </a:gs>
                        <a:gs pos="100000">
                          <a:srgbClr val="FFBF00"/>
                        </a:gs>
                      </a:gsLst>
                      <a:lin ang="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Lucida Calligraphy" pitchFamily="66" charset="0"/>
                          <a:ea typeface="Calibri"/>
                          <a:cs typeface="Arial" pitchFamily="34" charset="0"/>
                        </a:rPr>
                        <a:t>That night</a:t>
                      </a:r>
                      <a:endParaRPr lang="en-IN" sz="2400" b="1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Lucida Calligraphy" pitchFamily="66" charset="0"/>
                        <a:ea typeface="Calibri"/>
                        <a:cs typeface="Arial" pitchFamily="34" charset="0"/>
                      </a:endParaRPr>
                    </a:p>
                  </a:txBody>
                  <a:tcPr marL="67044" marR="6704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7030A0"/>
                        </a:gs>
                        <a:gs pos="20000">
                          <a:srgbClr val="000040"/>
                        </a:gs>
                        <a:gs pos="50000">
                          <a:srgbClr val="400040"/>
                        </a:gs>
                        <a:gs pos="75000">
                          <a:srgbClr val="8F0040"/>
                        </a:gs>
                        <a:gs pos="89999">
                          <a:srgbClr val="F27300"/>
                        </a:gs>
                        <a:gs pos="100000">
                          <a:srgbClr val="FFBF00"/>
                        </a:gs>
                      </a:gsLst>
                      <a:lin ang="0" scaled="1"/>
                      <a:tileRect/>
                    </a:gradFill>
                  </a:tcPr>
                </a:tc>
              </a:tr>
            </a:tbl>
          </a:graphicData>
        </a:graphic>
      </p:graphicFrame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364760" y="-63786"/>
            <a:ext cx="8414483" cy="584775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Lucida Calligraphy" pitchFamily="66" charset="0"/>
                <a:ea typeface="Calibri" pitchFamily="34" charset="0"/>
                <a:cs typeface="Arial" pitchFamily="34" charset="0"/>
              </a:rPr>
              <a:t>Change in Adverbs of Time and Place</a:t>
            </a:r>
            <a:endParaRPr kumimoji="0" lang="en-US" sz="4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20000"/>
                  <a:lumOff val="80000"/>
                </a:schemeClr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317168"/>
            <a:ext cx="8568952" cy="1143000"/>
          </a:xfr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i="1" dirty="0" smtClean="0">
                <a:solidFill>
                  <a:srgbClr val="C00000"/>
                </a:solidFill>
                <a:latin typeface="Lucida Calligraphy" pitchFamily="66" charset="0"/>
              </a:rPr>
              <a:t>Change of Adverbs</a:t>
            </a:r>
            <a:endParaRPr lang="en-US" i="1" dirty="0">
              <a:solidFill>
                <a:srgbClr val="C00000"/>
              </a:solidFill>
              <a:latin typeface="Lucida Calligraphy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00200"/>
            <a:ext cx="8496944" cy="4925144"/>
          </a:xfrm>
          <a:gradFill flip="none" rotWithShape="1">
            <a:gsLst>
              <a:gs pos="0">
                <a:srgbClr val="CC00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t="100000" r="100000"/>
            </a:path>
            <a:tileRect l="-100000" b="-100000"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C00000"/>
                </a:solidFill>
                <a:latin typeface="Lucida Calligraphy" pitchFamily="66" charset="0"/>
              </a:rPr>
              <a:t>He said, “ I shall discuss </a:t>
            </a:r>
            <a:r>
              <a:rPr lang="en-US" b="1" u="sng" dirty="0" smtClean="0">
                <a:solidFill>
                  <a:srgbClr val="C00000"/>
                </a:solidFill>
                <a:latin typeface="Lucida Calligraphy" pitchFamily="66" charset="0"/>
              </a:rPr>
              <a:t>this</a:t>
            </a:r>
            <a:r>
              <a:rPr lang="en-US" dirty="0" smtClean="0">
                <a:solidFill>
                  <a:srgbClr val="C00000"/>
                </a:solidFill>
                <a:latin typeface="Lucida Calligraphy" pitchFamily="66" charset="0"/>
              </a:rPr>
              <a:t> matter </a:t>
            </a:r>
            <a:r>
              <a:rPr lang="en-US" b="1" u="sng" dirty="0" smtClean="0">
                <a:solidFill>
                  <a:srgbClr val="C00000"/>
                </a:solidFill>
                <a:latin typeface="Lucida Calligraphy" pitchFamily="66" charset="0"/>
              </a:rPr>
              <a:t>next </a:t>
            </a:r>
            <a:r>
              <a:rPr lang="en-US" b="1" dirty="0" smtClean="0">
                <a:solidFill>
                  <a:srgbClr val="C00000"/>
                </a:solidFill>
                <a:latin typeface="Lucida Calligraphy" pitchFamily="66" charset="0"/>
              </a:rPr>
              <a:t>week.</a:t>
            </a:r>
            <a:r>
              <a:rPr lang="en-US" dirty="0" smtClean="0">
                <a:solidFill>
                  <a:srgbClr val="C00000"/>
                </a:solidFill>
                <a:latin typeface="Lucida Calligraphy" pitchFamily="66" charset="0"/>
              </a:rPr>
              <a:t>”</a:t>
            </a:r>
          </a:p>
          <a:p>
            <a:pPr>
              <a:lnSpc>
                <a:spcPct val="150000"/>
              </a:lnSpc>
              <a:buNone/>
            </a:pPr>
            <a:r>
              <a:rPr lang="en-US" dirty="0" smtClean="0">
                <a:solidFill>
                  <a:srgbClr val="C00000"/>
                </a:solidFill>
                <a:latin typeface="Lucida Calligraphy" pitchFamily="66" charset="0"/>
              </a:rPr>
              <a:t>   He said that he would discuss </a:t>
            </a:r>
            <a:r>
              <a:rPr lang="en-US" b="1" u="sng" dirty="0" smtClean="0">
                <a:solidFill>
                  <a:srgbClr val="C00000"/>
                </a:solidFill>
                <a:latin typeface="Lucida Calligraphy" pitchFamily="66" charset="0"/>
              </a:rPr>
              <a:t>that</a:t>
            </a:r>
            <a:r>
              <a:rPr lang="en-US" b="1" dirty="0" smtClean="0">
                <a:solidFill>
                  <a:srgbClr val="C00000"/>
                </a:solidFill>
                <a:latin typeface="Lucida Calligraphy" pitchFamily="66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  <a:latin typeface="Lucida Calligraphy" pitchFamily="66" charset="0"/>
              </a:rPr>
              <a:t>matter </a:t>
            </a:r>
            <a:r>
              <a:rPr lang="en-US" b="1" dirty="0" smtClean="0">
                <a:solidFill>
                  <a:srgbClr val="C00000"/>
                </a:solidFill>
                <a:latin typeface="Lucida Calligraphy" pitchFamily="66" charset="0"/>
              </a:rPr>
              <a:t>the </a:t>
            </a:r>
            <a:r>
              <a:rPr lang="en-US" b="1" u="sng" dirty="0" smtClean="0">
                <a:solidFill>
                  <a:srgbClr val="C00000"/>
                </a:solidFill>
                <a:latin typeface="Lucida Calligraphy" pitchFamily="66" charset="0"/>
              </a:rPr>
              <a:t>following</a:t>
            </a:r>
            <a:r>
              <a:rPr lang="en-US" b="1" dirty="0" smtClean="0">
                <a:solidFill>
                  <a:srgbClr val="C00000"/>
                </a:solidFill>
                <a:latin typeface="Lucida Calligraphy" pitchFamily="66" charset="0"/>
              </a:rPr>
              <a:t> week.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C00000"/>
                </a:solidFill>
                <a:latin typeface="Lucida Calligraphy" pitchFamily="66" charset="0"/>
              </a:rPr>
              <a:t>She said, “ We shifted to </a:t>
            </a:r>
            <a:r>
              <a:rPr lang="en-US" u="sng" dirty="0" smtClean="0">
                <a:solidFill>
                  <a:srgbClr val="C00000"/>
                </a:solidFill>
                <a:latin typeface="Lucida Calligraphy" pitchFamily="66" charset="0"/>
              </a:rPr>
              <a:t>this</a:t>
            </a:r>
            <a:r>
              <a:rPr lang="en-US" dirty="0" smtClean="0">
                <a:solidFill>
                  <a:srgbClr val="C00000"/>
                </a:solidFill>
                <a:latin typeface="Lucida Calligraphy" pitchFamily="66" charset="0"/>
              </a:rPr>
              <a:t> house two weeks </a:t>
            </a:r>
            <a:r>
              <a:rPr lang="en-US" u="sng" dirty="0" smtClean="0">
                <a:solidFill>
                  <a:srgbClr val="C00000"/>
                </a:solidFill>
                <a:latin typeface="Lucida Calligraphy" pitchFamily="66" charset="0"/>
              </a:rPr>
              <a:t>ago</a:t>
            </a:r>
            <a:r>
              <a:rPr lang="en-US" dirty="0" smtClean="0">
                <a:solidFill>
                  <a:srgbClr val="C00000"/>
                </a:solidFill>
                <a:latin typeface="Lucida Calligraphy" pitchFamily="66" charset="0"/>
              </a:rPr>
              <a:t>.”</a:t>
            </a:r>
          </a:p>
          <a:p>
            <a:pPr>
              <a:lnSpc>
                <a:spcPct val="150000"/>
              </a:lnSpc>
              <a:buNone/>
            </a:pPr>
            <a:r>
              <a:rPr lang="en-US" dirty="0" smtClean="0">
                <a:solidFill>
                  <a:srgbClr val="C00000"/>
                </a:solidFill>
                <a:latin typeface="Lucida Calligraphy" pitchFamily="66" charset="0"/>
              </a:rPr>
              <a:t>   She said that they had shifted to </a:t>
            </a:r>
            <a:r>
              <a:rPr lang="en-US" b="1" u="sng" dirty="0" smtClean="0">
                <a:solidFill>
                  <a:srgbClr val="C00000"/>
                </a:solidFill>
                <a:latin typeface="Lucida Calligraphy" pitchFamily="66" charset="0"/>
              </a:rPr>
              <a:t>that</a:t>
            </a:r>
            <a:r>
              <a:rPr lang="en-US" dirty="0" smtClean="0">
                <a:solidFill>
                  <a:srgbClr val="C00000"/>
                </a:solidFill>
                <a:latin typeface="Lucida Calligraphy" pitchFamily="66" charset="0"/>
              </a:rPr>
              <a:t> house two weeks </a:t>
            </a:r>
            <a:r>
              <a:rPr lang="en-US" b="1" u="sng" dirty="0" smtClean="0">
                <a:solidFill>
                  <a:srgbClr val="C00000"/>
                </a:solidFill>
                <a:latin typeface="Lucida Calligraphy" pitchFamily="66" charset="0"/>
              </a:rPr>
              <a:t>before.</a:t>
            </a:r>
            <a:endParaRPr lang="en-US" b="1" u="sng" dirty="0">
              <a:solidFill>
                <a:srgbClr val="C00000"/>
              </a:solidFill>
              <a:latin typeface="Lucida Calligraphy" pitchFamily="66" charset="0"/>
            </a:endParaRPr>
          </a:p>
        </p:txBody>
      </p:sp>
      <p:pic>
        <p:nvPicPr>
          <p:cNvPr id="4" name="Picture 3" descr="MC900048773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332656"/>
            <a:ext cx="1080120" cy="1202889"/>
          </a:xfrm>
          <a:prstGeom prst="rect">
            <a:avLst/>
          </a:prstGeom>
        </p:spPr>
      </p:pic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3" grpId="1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0"/>
          </a:gradFill>
        </p:spPr>
        <p:txBody>
          <a:bodyPr/>
          <a:lstStyle/>
          <a:p>
            <a:r>
              <a:rPr lang="en-US" smtClean="0"/>
              <a:t>Interrogative Sentences</a:t>
            </a:r>
            <a:endParaRPr lang="en-US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3059832" y="2132856"/>
          <a:ext cx="494387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Picture 10" descr="Animated-question-mark-in-a-box-picture-moving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9592" y="3068960"/>
            <a:ext cx="2088232" cy="2404631"/>
          </a:xfrm>
          <a:prstGeom prst="upArrow">
            <a:avLst/>
          </a:prstGeom>
        </p:spPr>
      </p:pic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332657"/>
            <a:ext cx="8280920" cy="1224136"/>
          </a:xfrm>
          <a:gradFill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0"/>
          </a:gradFill>
        </p:spPr>
        <p:txBody>
          <a:bodyPr>
            <a:normAutofit fontScale="90000"/>
          </a:bodyPr>
          <a:lstStyle/>
          <a:p>
            <a:pPr algn="just"/>
            <a:r>
              <a:rPr lang="en-US" sz="4000" dirty="0" smtClean="0">
                <a:latin typeface="Lucida Calligraphy" pitchFamily="66" charset="0"/>
              </a:rPr>
              <a:t>A Question is changed into a Statement.</a:t>
            </a:r>
            <a:endParaRPr lang="en-US" sz="4000" dirty="0">
              <a:latin typeface="Lucida Calligraphy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1700808"/>
            <a:ext cx="8640960" cy="4896544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Bef>
                <a:spcPts val="300"/>
              </a:spcBef>
            </a:pPr>
            <a:r>
              <a:rPr lang="en-US" sz="2400" dirty="0" smtClean="0">
                <a:solidFill>
                  <a:srgbClr val="FFFF00"/>
                </a:solidFill>
                <a:latin typeface="Lucida Calligraphy" pitchFamily="66" charset="0"/>
              </a:rPr>
              <a:t>In a direct ‘</a:t>
            </a:r>
            <a:r>
              <a:rPr lang="en-US" sz="2400" u="sng" dirty="0" smtClean="0">
                <a:solidFill>
                  <a:srgbClr val="FFFF00"/>
                </a:solidFill>
                <a:latin typeface="Lucida Calligraphy" pitchFamily="66" charset="0"/>
              </a:rPr>
              <a:t>Yes/No’</a:t>
            </a:r>
            <a:r>
              <a:rPr lang="en-US" sz="2400" dirty="0" smtClean="0">
                <a:solidFill>
                  <a:srgbClr val="FFFF00"/>
                </a:solidFill>
                <a:latin typeface="Lucida Calligraphy" pitchFamily="66" charset="0"/>
              </a:rPr>
              <a:t> question , reporting verb is changed into ask/inquire and ‘ if/whether’ is used-</a:t>
            </a:r>
          </a:p>
          <a:p>
            <a:pPr algn="just">
              <a:lnSpc>
                <a:spcPct val="150000"/>
              </a:lnSpc>
              <a:spcBef>
                <a:spcPts val="300"/>
              </a:spcBef>
              <a:buFont typeface="Wingdings" pitchFamily="2" charset="2"/>
              <a:buChar char="Ø"/>
            </a:pPr>
            <a:r>
              <a:rPr lang="en-US" sz="2400" dirty="0" smtClean="0">
                <a:latin typeface="Lucida Calligraphy" pitchFamily="66" charset="0"/>
              </a:rPr>
              <a:t> She said, “ Are you writing a poem?”</a:t>
            </a:r>
          </a:p>
          <a:p>
            <a:pPr algn="just">
              <a:lnSpc>
                <a:spcPct val="150000"/>
              </a:lnSpc>
              <a:spcBef>
                <a:spcPts val="300"/>
              </a:spcBef>
            </a:pPr>
            <a:r>
              <a:rPr lang="en-US" sz="2400" dirty="0" smtClean="0">
                <a:latin typeface="Lucida Calligraphy" pitchFamily="66" charset="0"/>
              </a:rPr>
              <a:t>   She asked me </a:t>
            </a:r>
            <a:r>
              <a:rPr lang="en-US" sz="2400" dirty="0" smtClean="0">
                <a:solidFill>
                  <a:srgbClr val="FFFF00"/>
                </a:solidFill>
                <a:latin typeface="Lucida Calligraphy" pitchFamily="66" charset="0"/>
              </a:rPr>
              <a:t>whether</a:t>
            </a:r>
            <a:r>
              <a:rPr lang="en-US" sz="2400" dirty="0" smtClean="0">
                <a:latin typeface="Lucida Calligraphy" pitchFamily="66" charset="0"/>
              </a:rPr>
              <a:t> I was writing a poem.</a:t>
            </a:r>
          </a:p>
          <a:p>
            <a:pPr algn="just">
              <a:lnSpc>
                <a:spcPct val="150000"/>
              </a:lnSpc>
              <a:spcBef>
                <a:spcPts val="300"/>
              </a:spcBef>
              <a:buFont typeface="Wingdings" pitchFamily="2" charset="2"/>
              <a:buChar char="Ø"/>
            </a:pPr>
            <a:r>
              <a:rPr lang="en-US" sz="2400" dirty="0" smtClean="0">
                <a:latin typeface="Lucida Calligraphy" pitchFamily="66" charset="0"/>
              </a:rPr>
              <a:t> I said to him, “ Do you know when she will go       home?”</a:t>
            </a:r>
          </a:p>
          <a:p>
            <a:pPr algn="just">
              <a:lnSpc>
                <a:spcPct val="150000"/>
              </a:lnSpc>
              <a:spcBef>
                <a:spcPts val="300"/>
              </a:spcBef>
            </a:pPr>
            <a:r>
              <a:rPr lang="en-US" sz="2400" dirty="0" smtClean="0">
                <a:latin typeface="Lucida Calligraphy" pitchFamily="66" charset="0"/>
              </a:rPr>
              <a:t>  I asked him </a:t>
            </a:r>
            <a:r>
              <a:rPr lang="en-US" sz="2400" dirty="0" smtClean="0">
                <a:solidFill>
                  <a:srgbClr val="FFFF00"/>
                </a:solidFill>
                <a:latin typeface="Lucida Calligraphy" pitchFamily="66" charset="0"/>
              </a:rPr>
              <a:t>if </a:t>
            </a:r>
            <a:r>
              <a:rPr lang="en-US" sz="2400" dirty="0" smtClean="0">
                <a:latin typeface="Lucida Calligraphy" pitchFamily="66" charset="0"/>
              </a:rPr>
              <a:t>he knew when she would go home.</a:t>
            </a:r>
            <a:endParaRPr lang="en-US" sz="24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25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25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25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25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25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280920" cy="2016224"/>
          </a:xfrm>
          <a:gradFill flip="none" rotWithShape="1">
            <a:gsLst>
              <a:gs pos="0">
                <a:srgbClr val="00B0F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</p:spPr>
        <p:txBody>
          <a:bodyPr>
            <a:noAutofit/>
          </a:bodyPr>
          <a:lstStyle/>
          <a:p>
            <a:pPr algn="just"/>
            <a:r>
              <a:rPr lang="en-US" sz="4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Juice ITC" pitchFamily="82" charset="0"/>
              </a:rPr>
              <a:t>In case of question word like who, how, where, etc. –same word is  used to introduce the reported speech.</a:t>
            </a:r>
            <a:endParaRPr lang="en-US" sz="4800" b="1" dirty="0">
              <a:solidFill>
                <a:schemeClr val="accent2">
                  <a:lumMod val="20000"/>
                  <a:lumOff val="80000"/>
                </a:schemeClr>
              </a:solidFill>
              <a:latin typeface="Juice ITC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2780928"/>
            <a:ext cx="8280920" cy="3672408"/>
          </a:xfrm>
          <a:gradFill flip="none" rotWithShape="1">
            <a:gsLst>
              <a:gs pos="0">
                <a:srgbClr val="00B0F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8900000" scaled="1"/>
            <a:tileRect/>
          </a:gradFill>
        </p:spPr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Calligraphy" pitchFamily="66" charset="0"/>
              </a:rPr>
              <a:t>“</a:t>
            </a:r>
            <a:r>
              <a:rPr lang="en-US" sz="2800" b="1" dirty="0" smtClean="0">
                <a:solidFill>
                  <a:srgbClr val="FFC000"/>
                </a:solidFill>
                <a:latin typeface="Lucida Calligraphy" pitchFamily="66" charset="0"/>
              </a:rPr>
              <a:t>Where do you live?” she asked me.</a:t>
            </a:r>
          </a:p>
          <a:p>
            <a:pPr algn="just"/>
            <a:endParaRPr lang="en-US" sz="2800" b="1" dirty="0" smtClean="0">
              <a:solidFill>
                <a:srgbClr val="FFC000"/>
              </a:solidFill>
              <a:latin typeface="Lucida Calligraphy" pitchFamily="66" charset="0"/>
            </a:endParaRPr>
          </a:p>
          <a:p>
            <a:pPr algn="just"/>
            <a:r>
              <a:rPr lang="en-US" sz="2800" b="1" dirty="0" smtClean="0">
                <a:solidFill>
                  <a:srgbClr val="FFC000"/>
                </a:solidFill>
                <a:latin typeface="Lucida Calligraphy" pitchFamily="66" charset="0"/>
              </a:rPr>
              <a:t>     She asked me where I  lived.</a:t>
            </a:r>
          </a:p>
          <a:p>
            <a:pPr algn="just"/>
            <a:endParaRPr lang="en-US" sz="2800" b="1" dirty="0" smtClean="0">
              <a:solidFill>
                <a:srgbClr val="FFC000"/>
              </a:solidFill>
              <a:latin typeface="Lucida Calligraphy" pitchFamily="66" charset="0"/>
            </a:endParaRPr>
          </a:p>
          <a:p>
            <a:pPr algn="just">
              <a:buFont typeface="Wingdings" pitchFamily="2" charset="2"/>
              <a:buChar char="v"/>
            </a:pPr>
            <a:r>
              <a:rPr lang="en-US" sz="2800" b="1" dirty="0" smtClean="0">
                <a:solidFill>
                  <a:srgbClr val="FFC000"/>
                </a:solidFill>
                <a:latin typeface="Lucida Calligraphy" pitchFamily="66" charset="0"/>
              </a:rPr>
              <a:t>He asked, “How do you write poems?</a:t>
            </a:r>
          </a:p>
          <a:p>
            <a:pPr algn="just"/>
            <a:endParaRPr lang="en-US" sz="2800" b="1" dirty="0" smtClean="0">
              <a:solidFill>
                <a:srgbClr val="FFC000"/>
              </a:solidFill>
              <a:latin typeface="Lucida Calligraphy" pitchFamily="66" charset="0"/>
            </a:endParaRPr>
          </a:p>
          <a:p>
            <a:pPr algn="just"/>
            <a:r>
              <a:rPr lang="en-US" sz="2800" b="1" dirty="0" smtClean="0">
                <a:solidFill>
                  <a:srgbClr val="FFC000"/>
                </a:solidFill>
                <a:latin typeface="Lucida Calligraphy" pitchFamily="66" charset="0"/>
              </a:rPr>
              <a:t>   He asked me how I wrote poems</a:t>
            </a:r>
            <a:r>
              <a:rPr lang="en-US" b="1" dirty="0" smtClean="0">
                <a:solidFill>
                  <a:srgbClr val="FFC000"/>
                </a:solidFill>
                <a:latin typeface="Lucida Calligraphy" pitchFamily="66" charset="0"/>
              </a:rPr>
              <a:t>.</a:t>
            </a:r>
            <a:endParaRPr lang="en-US" b="1" dirty="0">
              <a:solidFill>
                <a:srgbClr val="FFC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en-US" sz="6600" dirty="0" smtClean="0">
                <a:latin typeface="French Script MT" pitchFamily="66" charset="0"/>
              </a:rPr>
              <a:t>Imperative Sentences</a:t>
            </a:r>
            <a:endParaRPr lang="en-US" sz="6600" dirty="0">
              <a:latin typeface="French Script MT" pitchFamily="66" charset="0"/>
            </a:endParaRPr>
          </a:p>
        </p:txBody>
      </p:sp>
      <p:pic>
        <p:nvPicPr>
          <p:cNvPr id="37890" name="Picture 2" descr="C:\Users\Poojahooda\AppData\Local\Microsoft\Windows\Temporary Internet Files\Content.IE5\RJSR8BHE\MC90043476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060848"/>
            <a:ext cx="2286000" cy="2286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7891" name="Picture 3" descr="C:\Users\Poojahooda\AppData\Local\Microsoft\Windows\Temporary Internet Files\Content.IE5\BISUL2VV\MC9003113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060848"/>
            <a:ext cx="1806575" cy="182086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Oval Callout 5"/>
          <p:cNvSpPr/>
          <p:nvPr/>
        </p:nvSpPr>
        <p:spPr>
          <a:xfrm>
            <a:off x="3203848" y="4221088"/>
            <a:ext cx="3938736" cy="1728192"/>
          </a:xfrm>
          <a:prstGeom prst="wedgeEllipseCallou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3600" b="1" cap="all" dirty="0" smtClean="0">
                <a:ln>
                  <a:solidFill>
                    <a:srgbClr val="190705"/>
                  </a:solidFill>
                </a:ln>
                <a:solidFill>
                  <a:schemeClr val="accent1"/>
                </a:solidFill>
                <a:effectLst>
                  <a:reflection blurRad="10000" stA="55000" endPos="48000" dist="500" dir="5400000" sy="-100000" algn="bl" rotWithShape="0"/>
                </a:effectLst>
                <a:latin typeface="Castellar" pitchFamily="18" charset="0"/>
              </a:rPr>
              <a:t>Advice</a:t>
            </a:r>
            <a:endParaRPr lang="en-US" sz="3600" b="1" cap="all" dirty="0">
              <a:ln>
                <a:solidFill>
                  <a:srgbClr val="190705"/>
                </a:solidFill>
              </a:ln>
              <a:solidFill>
                <a:schemeClr val="accent1"/>
              </a:solidFill>
              <a:effectLst>
                <a:reflection blurRad="10000" stA="55000" endPos="48000" dist="500" dir="5400000" sy="-100000" algn="bl" rotWithShape="0"/>
              </a:effectLst>
              <a:latin typeface="Castellar" pitchFamily="18" charset="0"/>
            </a:endParaRPr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75"/>
                            </p:stCondLst>
                            <p:childTnLst>
                              <p:par>
                                <p:cTn id="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75"/>
                            </p:stCondLst>
                            <p:childTnLst>
                              <p:par>
                                <p:cTn id="1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378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75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8204448" cy="2376264"/>
          </a:xfrm>
          <a:gradFill flip="none" rotWithShape="1">
            <a:gsLst>
              <a:gs pos="0">
                <a:srgbClr val="FFFF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3500000" scaled="1"/>
            <a:tileRect/>
          </a:gradFill>
        </p:spPr>
        <p:txBody>
          <a:bodyPr anchor="t">
            <a:noAutofit/>
          </a:bodyPr>
          <a:lstStyle/>
          <a:p>
            <a:pPr algn="l">
              <a:buFont typeface="Wingdings" pitchFamily="2" charset="2"/>
              <a:buChar char="q"/>
            </a:pPr>
            <a:r>
              <a:rPr lang="en-US" sz="3600" dirty="0" smtClean="0">
                <a:solidFill>
                  <a:srgbClr val="FFFF00"/>
                </a:solidFill>
              </a:rPr>
              <a:t>In Imperative sentences, reporting verb is changed into ask/advice/request. </a:t>
            </a:r>
            <a:br>
              <a:rPr lang="en-US" sz="3600" dirty="0" smtClean="0">
                <a:solidFill>
                  <a:srgbClr val="FFFF00"/>
                </a:solidFill>
              </a:rPr>
            </a:br>
            <a:r>
              <a:rPr lang="en-US" sz="3600" dirty="0" smtClean="0">
                <a:solidFill>
                  <a:srgbClr val="FFFF00"/>
                </a:solidFill>
              </a:rPr>
              <a:t> Tense remains the same.</a:t>
            </a:r>
            <a:br>
              <a:rPr lang="en-US" sz="3600" dirty="0" smtClean="0">
                <a:solidFill>
                  <a:srgbClr val="FFFF00"/>
                </a:solidFill>
              </a:rPr>
            </a:br>
            <a:r>
              <a:rPr lang="en-US" sz="3600" dirty="0" smtClean="0">
                <a:solidFill>
                  <a:srgbClr val="FFFF00"/>
                </a:solidFill>
              </a:rPr>
              <a:t> The verb is put in the infinitive ‘to‘.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3429000"/>
            <a:ext cx="8280920" cy="3096344"/>
          </a:xfrm>
          <a:gradFill flip="none" rotWithShape="1">
            <a:gsLst>
              <a:gs pos="0">
                <a:srgbClr val="FFFF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8100000" scaled="1"/>
            <a:tileRect/>
          </a:gradFill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q"/>
            </a:pPr>
            <a:r>
              <a:rPr lang="en-US" sz="4400" dirty="0" smtClean="0">
                <a:solidFill>
                  <a:srgbClr val="FFFF00"/>
                </a:solidFill>
                <a:latin typeface="French Script MT" pitchFamily="66" charset="0"/>
              </a:rPr>
              <a:t>I said, “ Take your seat.”</a:t>
            </a:r>
          </a:p>
          <a:p>
            <a:pPr algn="just"/>
            <a:r>
              <a:rPr lang="en-US" sz="4400" dirty="0" smtClean="0">
                <a:solidFill>
                  <a:srgbClr val="FFFF00"/>
                </a:solidFill>
                <a:latin typeface="French Script MT" pitchFamily="66" charset="0"/>
              </a:rPr>
              <a:t>I asked him </a:t>
            </a:r>
            <a:r>
              <a:rPr lang="en-US" sz="4400" u="sng" dirty="0" smtClean="0">
                <a:solidFill>
                  <a:srgbClr val="FFFF00"/>
                </a:solidFill>
                <a:latin typeface="French Script MT" pitchFamily="66" charset="0"/>
              </a:rPr>
              <a:t>to take</a:t>
            </a:r>
            <a:r>
              <a:rPr lang="en-US" sz="4400" dirty="0" smtClean="0">
                <a:solidFill>
                  <a:srgbClr val="FFFF00"/>
                </a:solidFill>
                <a:latin typeface="French Script MT" pitchFamily="66" charset="0"/>
              </a:rPr>
              <a:t> his seat.</a:t>
            </a:r>
          </a:p>
          <a:p>
            <a:pPr algn="just">
              <a:buFont typeface="Wingdings" pitchFamily="2" charset="2"/>
              <a:buChar char="q"/>
            </a:pPr>
            <a:r>
              <a:rPr lang="en-US" sz="4400" dirty="0" smtClean="0">
                <a:solidFill>
                  <a:srgbClr val="FFFF00"/>
                </a:solidFill>
                <a:latin typeface="French Script MT" pitchFamily="66" charset="0"/>
              </a:rPr>
              <a:t>He said, “ Give me some food, please.”</a:t>
            </a:r>
          </a:p>
          <a:p>
            <a:pPr algn="just"/>
            <a:r>
              <a:rPr lang="en-US" sz="4400" dirty="0" smtClean="0">
                <a:solidFill>
                  <a:srgbClr val="FFFF00"/>
                </a:solidFill>
                <a:latin typeface="French Script MT" pitchFamily="66" charset="0"/>
              </a:rPr>
              <a:t>He requested me </a:t>
            </a:r>
            <a:r>
              <a:rPr lang="en-US" sz="4400" u="sng" dirty="0" smtClean="0">
                <a:solidFill>
                  <a:srgbClr val="FFFF00"/>
                </a:solidFill>
                <a:latin typeface="French Script MT" pitchFamily="66" charset="0"/>
              </a:rPr>
              <a:t>to give</a:t>
            </a:r>
            <a:r>
              <a:rPr lang="en-US" sz="4400" dirty="0" smtClean="0">
                <a:solidFill>
                  <a:srgbClr val="FFFF00"/>
                </a:solidFill>
                <a:latin typeface="French Script MT" pitchFamily="66" charset="0"/>
              </a:rPr>
              <a:t> him some food.</a:t>
            </a:r>
            <a:endParaRPr lang="en-US" sz="4400" dirty="0">
              <a:solidFill>
                <a:srgbClr val="FFFF00"/>
              </a:solidFill>
              <a:latin typeface="French Script MT" pitchFamily="66" charset="0"/>
            </a:endParaRPr>
          </a:p>
        </p:txBody>
      </p:sp>
      <p:sp>
        <p:nvSpPr>
          <p:cNvPr id="5" name="4-Point Star 4"/>
          <p:cNvSpPr/>
          <p:nvPr/>
        </p:nvSpPr>
        <p:spPr>
          <a:xfrm>
            <a:off x="0" y="1700808"/>
            <a:ext cx="432048" cy="576064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4-Point Star 5"/>
          <p:cNvSpPr/>
          <p:nvPr/>
        </p:nvSpPr>
        <p:spPr>
          <a:xfrm>
            <a:off x="2987824" y="2924944"/>
            <a:ext cx="432048" cy="576064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4-Point Star 6"/>
          <p:cNvSpPr/>
          <p:nvPr/>
        </p:nvSpPr>
        <p:spPr>
          <a:xfrm>
            <a:off x="899592" y="2852936"/>
            <a:ext cx="432048" cy="576064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4-Point Star 7"/>
          <p:cNvSpPr/>
          <p:nvPr/>
        </p:nvSpPr>
        <p:spPr>
          <a:xfrm>
            <a:off x="5148064" y="2852936"/>
            <a:ext cx="432048" cy="576064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4-Point Star 8"/>
          <p:cNvSpPr/>
          <p:nvPr/>
        </p:nvSpPr>
        <p:spPr>
          <a:xfrm>
            <a:off x="7092280" y="2852936"/>
            <a:ext cx="432048" cy="576064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4-Point Star 9"/>
          <p:cNvSpPr/>
          <p:nvPr/>
        </p:nvSpPr>
        <p:spPr>
          <a:xfrm>
            <a:off x="8711952" y="1700808"/>
            <a:ext cx="432048" cy="576064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4-Point Star 10"/>
          <p:cNvSpPr/>
          <p:nvPr/>
        </p:nvSpPr>
        <p:spPr>
          <a:xfrm>
            <a:off x="0" y="4437112"/>
            <a:ext cx="432048" cy="576064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4-Point Star 11"/>
          <p:cNvSpPr/>
          <p:nvPr/>
        </p:nvSpPr>
        <p:spPr>
          <a:xfrm>
            <a:off x="8388424" y="0"/>
            <a:ext cx="432048" cy="576064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4-Point Star 12"/>
          <p:cNvSpPr/>
          <p:nvPr/>
        </p:nvSpPr>
        <p:spPr>
          <a:xfrm>
            <a:off x="8711952" y="4581128"/>
            <a:ext cx="432048" cy="576064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4-Point Star 13"/>
          <p:cNvSpPr/>
          <p:nvPr/>
        </p:nvSpPr>
        <p:spPr>
          <a:xfrm>
            <a:off x="4283968" y="0"/>
            <a:ext cx="432048" cy="576064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4-Point Star 14"/>
          <p:cNvSpPr/>
          <p:nvPr/>
        </p:nvSpPr>
        <p:spPr>
          <a:xfrm>
            <a:off x="3995936" y="6281936"/>
            <a:ext cx="432048" cy="576064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4-Point Star 15"/>
          <p:cNvSpPr/>
          <p:nvPr/>
        </p:nvSpPr>
        <p:spPr>
          <a:xfrm>
            <a:off x="0" y="6281936"/>
            <a:ext cx="432048" cy="576064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4-Point Star 16"/>
          <p:cNvSpPr/>
          <p:nvPr/>
        </p:nvSpPr>
        <p:spPr>
          <a:xfrm>
            <a:off x="0" y="0"/>
            <a:ext cx="432048" cy="576064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4-Point Star 17"/>
          <p:cNvSpPr/>
          <p:nvPr/>
        </p:nvSpPr>
        <p:spPr>
          <a:xfrm>
            <a:off x="8711952" y="6281936"/>
            <a:ext cx="432048" cy="576064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FF00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00FF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1"/>
            <a:tileRect/>
          </a:gradFill>
        </p:spPr>
        <p:txBody>
          <a:bodyPr>
            <a:noAutofit/>
          </a:bodyPr>
          <a:lstStyle/>
          <a:p>
            <a:r>
              <a:rPr lang="en-US" sz="7200" dirty="0" smtClean="0">
                <a:latin typeface="French Script MT" pitchFamily="66" charset="0"/>
              </a:rPr>
              <a:t>Exclamatory Sentence</a:t>
            </a:r>
            <a:endParaRPr lang="en-US" sz="7200" dirty="0">
              <a:latin typeface="French Script MT" pitchFamily="66" charset="0"/>
            </a:endParaRPr>
          </a:p>
        </p:txBody>
      </p:sp>
      <p:pic>
        <p:nvPicPr>
          <p:cNvPr id="38914" name="Picture 2" descr="Exclamation mark graphics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2636912"/>
            <a:ext cx="4332473" cy="2736304"/>
          </a:xfrm>
          <a:prstGeom prst="snip1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8916" name="Picture 4" descr="Exclamation mark graphic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2708920"/>
            <a:ext cx="2362763" cy="2520280"/>
          </a:xfrm>
          <a:prstGeom prst="snip2SameRect">
            <a:avLst>
              <a:gd name="adj1" fmla="val 36985"/>
              <a:gd name="adj2" fmla="val 0"/>
            </a:avLst>
          </a:prstGeom>
          <a:noFill/>
        </p:spPr>
      </p:pic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548680"/>
            <a:ext cx="8280920" cy="2016224"/>
          </a:xfrm>
          <a:gradFill flip="none" rotWithShape="1">
            <a:gsLst>
              <a:gs pos="0">
                <a:schemeClr val="tx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>
            <a:noAutofit/>
          </a:bodyPr>
          <a:lstStyle/>
          <a:p>
            <a:pPr algn="l"/>
            <a:r>
              <a:rPr lang="en-US" sz="3200" dirty="0" smtClean="0">
                <a:latin typeface="Algerian" pitchFamily="82" charset="0"/>
              </a:rPr>
              <a:t>In Exclamatory Sentences, reporting verb is changed into exclaimed with joy/sorrow/ anger/surprise, etc. That is used .</a:t>
            </a:r>
            <a:endParaRPr lang="en-US" sz="3200" dirty="0">
              <a:latin typeface="Algerian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2996952"/>
            <a:ext cx="8280920" cy="3456384"/>
          </a:xfrm>
          <a:gradFill flip="none" rotWithShape="1">
            <a:gsLst>
              <a:gs pos="0">
                <a:schemeClr val="tx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rect">
              <a:fillToRect l="50000" t="50000" r="50000" b="50000"/>
            </a:path>
            <a:tileRect/>
          </a:gradFill>
        </p:spPr>
        <p:txBody>
          <a:bodyPr>
            <a:normAutofit fontScale="92500"/>
          </a:bodyPr>
          <a:lstStyle/>
          <a:p>
            <a:pPr algn="just">
              <a:spcBef>
                <a:spcPts val="0"/>
              </a:spcBef>
              <a:buFont typeface="Wingdings" pitchFamily="2" charset="2"/>
              <a:buChar char="v"/>
            </a:pPr>
            <a:r>
              <a:rPr lang="en-US" sz="4400" dirty="0" smtClean="0">
                <a:solidFill>
                  <a:srgbClr val="FFFF00"/>
                </a:solidFill>
                <a:latin typeface="French Script MT" pitchFamily="66" charset="0"/>
              </a:rPr>
              <a:t>He said, “ How beautiful a place!”</a:t>
            </a:r>
          </a:p>
          <a:p>
            <a:pPr algn="just">
              <a:spcBef>
                <a:spcPts val="0"/>
              </a:spcBef>
            </a:pPr>
            <a:r>
              <a:rPr lang="en-US" sz="4400" dirty="0" smtClean="0">
                <a:solidFill>
                  <a:srgbClr val="FFFF00"/>
                </a:solidFill>
                <a:latin typeface="French Script MT" pitchFamily="66" charset="0"/>
              </a:rPr>
              <a:t>He exclaimed with joy that it was a very beautiful place.</a:t>
            </a:r>
          </a:p>
          <a:p>
            <a:pPr algn="just">
              <a:spcBef>
                <a:spcPts val="0"/>
              </a:spcBef>
              <a:buFont typeface="Wingdings" pitchFamily="2" charset="2"/>
              <a:buChar char="v"/>
            </a:pPr>
            <a:r>
              <a:rPr lang="en-US" sz="4400" dirty="0" smtClean="0">
                <a:solidFill>
                  <a:srgbClr val="FFFF00"/>
                </a:solidFill>
                <a:latin typeface="French Script MT" pitchFamily="66" charset="0"/>
              </a:rPr>
              <a:t>Rohan said, “ Alas! His father died.”</a:t>
            </a:r>
          </a:p>
          <a:p>
            <a:pPr algn="just"/>
            <a:r>
              <a:rPr lang="en-US" sz="4400" dirty="0" smtClean="0">
                <a:solidFill>
                  <a:srgbClr val="FFFF00"/>
                </a:solidFill>
                <a:latin typeface="French Script MT" pitchFamily="66" charset="0"/>
              </a:rPr>
              <a:t>Rohan exclaimed with sorrow that his father had died.</a:t>
            </a:r>
          </a:p>
          <a:p>
            <a:pPr algn="just"/>
            <a:endParaRPr lang="en-US" sz="4400" dirty="0" smtClean="0">
              <a:solidFill>
                <a:srgbClr val="FFFF00"/>
              </a:solidFill>
              <a:latin typeface="French Script MT" pitchFamily="66" charset="0"/>
            </a:endParaRPr>
          </a:p>
          <a:p>
            <a:pPr algn="just">
              <a:buFont typeface="Wingdings" pitchFamily="2" charset="2"/>
              <a:buChar char="v"/>
            </a:pPr>
            <a:endParaRPr lang="en-US" sz="4400" dirty="0" smtClean="0">
              <a:solidFill>
                <a:srgbClr val="FFFF00"/>
              </a:solidFill>
              <a:latin typeface="French Script MT" pitchFamily="66" charset="0"/>
            </a:endParaRPr>
          </a:p>
          <a:p>
            <a:pPr algn="just"/>
            <a:endParaRPr lang="en-US" sz="4400" dirty="0" smtClean="0">
              <a:solidFill>
                <a:srgbClr val="FFFF00"/>
              </a:solidFill>
              <a:latin typeface="French Script MT" pitchFamily="66" charset="0"/>
            </a:endParaRPr>
          </a:p>
          <a:p>
            <a:pPr algn="just"/>
            <a:endParaRPr lang="en-US" dirty="0"/>
          </a:p>
        </p:txBody>
      </p:sp>
      <p:sp>
        <p:nvSpPr>
          <p:cNvPr id="4" name="4-Point Star 3"/>
          <p:cNvSpPr/>
          <p:nvPr/>
        </p:nvSpPr>
        <p:spPr>
          <a:xfrm>
            <a:off x="4355976" y="2492896"/>
            <a:ext cx="432048" cy="576064"/>
          </a:xfrm>
          <a:prstGeom prst="star4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4-Point Star 4"/>
          <p:cNvSpPr/>
          <p:nvPr/>
        </p:nvSpPr>
        <p:spPr>
          <a:xfrm>
            <a:off x="0" y="4005064"/>
            <a:ext cx="315144" cy="576064"/>
          </a:xfrm>
          <a:prstGeom prst="star4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4-Point Star 5"/>
          <p:cNvSpPr/>
          <p:nvPr/>
        </p:nvSpPr>
        <p:spPr>
          <a:xfrm>
            <a:off x="4139952" y="0"/>
            <a:ext cx="432048" cy="576064"/>
          </a:xfrm>
          <a:prstGeom prst="star4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4-Point Star 6"/>
          <p:cNvSpPr/>
          <p:nvPr/>
        </p:nvSpPr>
        <p:spPr>
          <a:xfrm>
            <a:off x="2051720" y="2492896"/>
            <a:ext cx="432048" cy="576064"/>
          </a:xfrm>
          <a:prstGeom prst="star4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4-Point Star 7"/>
          <p:cNvSpPr/>
          <p:nvPr/>
        </p:nvSpPr>
        <p:spPr>
          <a:xfrm>
            <a:off x="0" y="1628800"/>
            <a:ext cx="432048" cy="576064"/>
          </a:xfrm>
          <a:prstGeom prst="star4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4-Point Star 8"/>
          <p:cNvSpPr/>
          <p:nvPr/>
        </p:nvSpPr>
        <p:spPr>
          <a:xfrm>
            <a:off x="6948264" y="2492896"/>
            <a:ext cx="432048" cy="576064"/>
          </a:xfrm>
          <a:prstGeom prst="star4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4-Point Star 9"/>
          <p:cNvSpPr/>
          <p:nvPr/>
        </p:nvSpPr>
        <p:spPr>
          <a:xfrm>
            <a:off x="8711952" y="4293096"/>
            <a:ext cx="432048" cy="576064"/>
          </a:xfrm>
          <a:prstGeom prst="star4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4-Point Star 10"/>
          <p:cNvSpPr/>
          <p:nvPr/>
        </p:nvSpPr>
        <p:spPr>
          <a:xfrm>
            <a:off x="8711952" y="1196752"/>
            <a:ext cx="432048" cy="576064"/>
          </a:xfrm>
          <a:prstGeom prst="star4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4-Point Star 11"/>
          <p:cNvSpPr/>
          <p:nvPr/>
        </p:nvSpPr>
        <p:spPr>
          <a:xfrm>
            <a:off x="4499992" y="6281936"/>
            <a:ext cx="432048" cy="576064"/>
          </a:xfrm>
          <a:prstGeom prst="star4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99592" y="1196752"/>
            <a:ext cx="7200800" cy="175432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  <a:cs typeface="Utsaah" pitchFamily="34" charset="0"/>
              </a:rPr>
              <a:t>Let’s check what you have learnt……</a:t>
            </a:r>
            <a:endParaRPr lang="en-U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50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  <a:cs typeface="Utsaah" pitchFamily="34" charset="0"/>
            </a:endParaRPr>
          </a:p>
        </p:txBody>
      </p:sp>
      <p:pic>
        <p:nvPicPr>
          <p:cNvPr id="4098" name="Picture 2" descr="Animated gif spinning question mark picture movin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3284984"/>
            <a:ext cx="1762125" cy="299085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189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94122"/>
          </a:xfrm>
          <a:gradFill>
            <a:gsLst>
              <a:gs pos="0">
                <a:srgbClr val="00B0F0"/>
              </a:gs>
              <a:gs pos="50000">
                <a:srgbClr val="9CB86E"/>
              </a:gs>
              <a:gs pos="100000">
                <a:srgbClr val="156B13"/>
              </a:gs>
            </a:gsLst>
            <a:lin ang="18900000" scaled="1"/>
          </a:gra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just"/>
            <a:r>
              <a:rPr lang="en-US" sz="4800" dirty="0" smtClean="0">
                <a:latin typeface="French Script MT" pitchFamily="66" charset="0"/>
              </a:rPr>
              <a:t>Change the following into indirect speech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  <a:gradFill flip="none" rotWithShape="1">
            <a:gsLst>
              <a:gs pos="0">
                <a:srgbClr val="00FF0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b="1" i="1" dirty="0" smtClean="0">
                <a:solidFill>
                  <a:schemeClr val="tx1"/>
                </a:solidFill>
                <a:latin typeface="Bodoni MT Condensed" pitchFamily="18" charset="0"/>
              </a:rPr>
              <a:t>The air hostess said, “ The hijackers tried to frighten the passengers.”</a:t>
            </a:r>
          </a:p>
          <a:p>
            <a:pPr>
              <a:lnSpc>
                <a:spcPct val="150000"/>
              </a:lnSpc>
            </a:pPr>
            <a:r>
              <a:rPr lang="en-US" b="1" i="1" dirty="0" smtClean="0">
                <a:solidFill>
                  <a:schemeClr val="tx1"/>
                </a:solidFill>
                <a:latin typeface="Bodoni MT Condensed" pitchFamily="18" charset="0"/>
              </a:rPr>
              <a:t>The captain said to his men, “ Stand  at ease.”</a:t>
            </a:r>
          </a:p>
          <a:p>
            <a:pPr>
              <a:lnSpc>
                <a:spcPct val="150000"/>
              </a:lnSpc>
            </a:pPr>
            <a:r>
              <a:rPr lang="en-US" b="1" i="1" dirty="0" smtClean="0">
                <a:solidFill>
                  <a:schemeClr val="tx1"/>
                </a:solidFill>
                <a:latin typeface="Bodoni MT Condensed" pitchFamily="18" charset="0"/>
              </a:rPr>
              <a:t>She said to the wizard, “ Do you believe in ghosts?”</a:t>
            </a:r>
          </a:p>
          <a:p>
            <a:pPr>
              <a:lnSpc>
                <a:spcPct val="150000"/>
              </a:lnSpc>
            </a:pPr>
            <a:r>
              <a:rPr lang="en-US" b="1" i="1" dirty="0" smtClean="0">
                <a:solidFill>
                  <a:schemeClr val="tx1"/>
                </a:solidFill>
                <a:latin typeface="Bodoni MT Condensed" pitchFamily="18" charset="0"/>
              </a:rPr>
              <a:t>The Principal will say, “Rules have to be followed at any cost.”</a:t>
            </a:r>
          </a:p>
          <a:p>
            <a:pPr>
              <a:lnSpc>
                <a:spcPct val="150000"/>
              </a:lnSpc>
            </a:pPr>
            <a:r>
              <a:rPr lang="en-US" b="1" i="1" dirty="0" smtClean="0">
                <a:solidFill>
                  <a:schemeClr val="tx1"/>
                </a:solidFill>
                <a:latin typeface="Bodoni MT Condensed" pitchFamily="18" charset="0"/>
              </a:rPr>
              <a:t>The boys said, “ Hurray!  Our team won.”</a:t>
            </a:r>
            <a:endParaRPr lang="en-US" b="1" i="1" dirty="0">
              <a:solidFill>
                <a:schemeClr val="tx1"/>
              </a:solidFill>
              <a:latin typeface="Bodoni MT Condensed" pitchFamily="18" charset="0"/>
            </a:endParaRPr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0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Playpen design template</Template>
  <TotalTime>1460</TotalTime>
  <Words>1116</Words>
  <Application>Microsoft Office PowerPoint</Application>
  <PresentationFormat>On-screen Show (4:3)</PresentationFormat>
  <Paragraphs>165</Paragraphs>
  <Slides>27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  <vt:variant>
        <vt:lpstr>Custom Shows</vt:lpstr>
      </vt:variant>
      <vt:variant>
        <vt:i4>1</vt:i4>
      </vt:variant>
    </vt:vector>
  </HeadingPairs>
  <TitlesOfParts>
    <vt:vector size="29" baseType="lpstr">
      <vt:lpstr>Office Theme</vt:lpstr>
      <vt:lpstr>Direct Indirect Speech</vt:lpstr>
      <vt:lpstr>He said, “I am playing.”</vt:lpstr>
      <vt:lpstr>She said, “ I am painting.”</vt:lpstr>
      <vt:lpstr>He said, “I did this exercise last night.”</vt:lpstr>
      <vt:lpstr>The inspector said, “ I am glad to be with you today.”</vt:lpstr>
      <vt:lpstr>What changes did you notice?</vt:lpstr>
      <vt:lpstr>A SPEAKER’S word can be reported in two ways:</vt:lpstr>
      <vt:lpstr>Change of Tense</vt:lpstr>
      <vt:lpstr> If the reporting verb in the direct speech statement is in present tense or future tense, then it remains same in indirect speech too i.e. no change in tense. </vt:lpstr>
      <vt:lpstr>   If the reporting verb is in the past tense in the direct speech statement ,then the verbs within the inverted commas will undergo corresponding changes in the indirect speech statements.   </vt:lpstr>
      <vt:lpstr>Slide 11</vt:lpstr>
      <vt:lpstr>Slide 12</vt:lpstr>
      <vt:lpstr>Subject= 1st Person</vt:lpstr>
      <vt:lpstr> Object= 2nd Person </vt:lpstr>
      <vt:lpstr> 3rd person= No Change </vt:lpstr>
      <vt:lpstr>Slide 16</vt:lpstr>
      <vt:lpstr>Slide 17</vt:lpstr>
      <vt:lpstr>Change of Adverbs</vt:lpstr>
      <vt:lpstr>Interrogative Sentences</vt:lpstr>
      <vt:lpstr>A Question is changed into a Statement.</vt:lpstr>
      <vt:lpstr>In case of question word like who, how, where, etc. –same word is  used to introduce the reported speech.</vt:lpstr>
      <vt:lpstr>Imperative Sentences</vt:lpstr>
      <vt:lpstr>In Imperative sentences, reporting verb is changed into ask/advice/request.   Tense remains the same.  The verb is put in the infinitive ‘to‘.</vt:lpstr>
      <vt:lpstr>Exclamatory Sentence</vt:lpstr>
      <vt:lpstr>In Exclamatory Sentences, reporting verb is changed into exclaimed with joy/sorrow/ anger/surprise, etc. That is used .</vt:lpstr>
      <vt:lpstr>Slide 26</vt:lpstr>
      <vt:lpstr>Change the following into indirect speech.</vt:lpstr>
      <vt:lpstr>Custom Show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Direct Indirect Speech</dc:title>
  <dc:creator>Poojahooda</dc:creator>
  <cp:lastModifiedBy>student</cp:lastModifiedBy>
  <cp:revision>337</cp:revision>
  <dcterms:created xsi:type="dcterms:W3CDTF">2013-01-19T17:38:33Z</dcterms:created>
  <dcterms:modified xsi:type="dcterms:W3CDTF">2017-06-28T03:06:21Z</dcterms:modified>
</cp:coreProperties>
</file>